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1923" r:id="rId3"/>
    <p:sldId id="1900" r:id="rId4"/>
    <p:sldId id="2017" r:id="rId5"/>
    <p:sldId id="2018" r:id="rId6"/>
    <p:sldId id="2019" r:id="rId7"/>
    <p:sldId id="2020" r:id="rId8"/>
    <p:sldId id="2022" r:id="rId9"/>
    <p:sldId id="2058" r:id="rId10"/>
    <p:sldId id="2027" r:id="rId11"/>
    <p:sldId id="2028" r:id="rId12"/>
    <p:sldId id="2033" r:id="rId13"/>
    <p:sldId id="2031" r:id="rId14"/>
    <p:sldId id="2034" r:id="rId15"/>
    <p:sldId id="2036" r:id="rId16"/>
    <p:sldId id="2060" r:id="rId17"/>
    <p:sldId id="2061" r:id="rId18"/>
    <p:sldId id="2040" r:id="rId19"/>
    <p:sldId id="2041" r:id="rId20"/>
    <p:sldId id="2063" r:id="rId21"/>
    <p:sldId id="2048" r:id="rId22"/>
    <p:sldId id="2062" r:id="rId23"/>
    <p:sldId id="2050" r:id="rId24"/>
    <p:sldId id="2051" r:id="rId25"/>
    <p:sldId id="2053" r:id="rId26"/>
    <p:sldId id="2054" r:id="rId27"/>
    <p:sldId id="2055" r:id="rId28"/>
    <p:sldId id="2056" r:id="rId29"/>
    <p:sldId id="2005" r:id="rId30"/>
    <p:sldId id="1897" r:id="rId31"/>
    <p:sldId id="2064" r:id="rId32"/>
    <p:sldId id="2047" r:id="rId33"/>
    <p:sldId id="2016" r:id="rId34"/>
    <p:sldId id="2035" r:id="rId35"/>
    <p:sldId id="2037" r:id="rId36"/>
    <p:sldId id="2039" r:id="rId37"/>
    <p:sldId id="2049" r:id="rId38"/>
    <p:sldId id="2046" r:id="rId39"/>
    <p:sldId id="2052" r:id="rId40"/>
    <p:sldId id="25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D9A"/>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D9D03-4961-7C45-9F87-7E040D87538D}" type="datetimeFigureOut">
              <a:rPr lang="en-US" smtClean="0"/>
              <a:t>10/31/22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936C-8FD5-0F4E-959A-A9C2C596D634}" type="slidenum">
              <a:rPr lang="en-US" smtClean="0"/>
              <a:t>‹#›</a:t>
            </a:fld>
            <a:endParaRPr lang="en-US"/>
          </a:p>
        </p:txBody>
      </p:sp>
    </p:spTree>
    <p:extLst>
      <p:ext uri="{BB962C8B-B14F-4D97-AF65-F5344CB8AC3E}">
        <p14:creationId xmlns:p14="http://schemas.microsoft.com/office/powerpoint/2010/main" val="53013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Symmetric_mean_absolute_percentage_erro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Symmetric_mean_absolute_percentage_erro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Symmetric_mean_absolute_percentage_erro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outlines for the presentation today. </a:t>
            </a:r>
          </a:p>
          <a:p>
            <a:endParaRPr lang="en-US" dirty="0"/>
          </a:p>
          <a:p>
            <a:r>
              <a:rPr lang="en-US" dirty="0"/>
              <a:t>First, I will introduce the background and motivations for automating analog layout.</a:t>
            </a:r>
          </a:p>
          <a:p>
            <a:r>
              <a:rPr lang="en-US" dirty="0"/>
              <a:t>The introduction part will also briefly review the challenges in the problem.</a:t>
            </a:r>
          </a:p>
          <a:p>
            <a:endParaRPr lang="en-US" dirty="0"/>
          </a:p>
          <a:p>
            <a:r>
              <a:rPr lang="en-US" dirty="0"/>
              <a:t>Then I will present four works. </a:t>
            </a:r>
          </a:p>
          <a:p>
            <a:r>
              <a:rPr lang="en-US" dirty="0"/>
              <a:t>Three of them have already been presented in my proposal, so I will skip their details today.</a:t>
            </a:r>
          </a:p>
          <a:p>
            <a:r>
              <a:rPr lang="en-US" dirty="0"/>
              <a:t>The first work is a machine-learning guided analog routing framework published at ICCAD’2019.</a:t>
            </a:r>
          </a:p>
          <a:p>
            <a:r>
              <a:rPr lang="en-US" dirty="0"/>
              <a:t>The second is a signal flow-aware placement engine for mixed-signal IC system published at ICCAD’2020.</a:t>
            </a:r>
          </a:p>
          <a:p>
            <a:r>
              <a:rPr lang="en-US" dirty="0"/>
              <a:t>The third one is </a:t>
            </a:r>
            <a:r>
              <a:rPr lang="en-US" dirty="0" err="1"/>
              <a:t>awell</a:t>
            </a:r>
            <a:r>
              <a:rPr lang="en-US" dirty="0"/>
              <a:t>-aware analog placement framework published</a:t>
            </a:r>
            <a:r>
              <a:rPr lang="zh-CN" altLang="en-US" dirty="0"/>
              <a:t> </a:t>
            </a:r>
            <a:r>
              <a:rPr lang="en-US" dirty="0"/>
              <a:t>at ASP-DAC’2022.</a:t>
            </a:r>
          </a:p>
          <a:p>
            <a:endParaRPr lang="en-US" dirty="0"/>
          </a:p>
          <a:p>
            <a:r>
              <a:rPr lang="en-US" dirty="0"/>
              <a:t>Then I will talk about a newly submitted work of analog circuit learning.</a:t>
            </a:r>
          </a:p>
          <a:p>
            <a:r>
              <a:rPr lang="en-US" dirty="0"/>
              <a:t>It is currently under review for ICCAD’22.</a:t>
            </a:r>
          </a:p>
          <a:p>
            <a:endParaRPr lang="en-US" dirty="0"/>
          </a:p>
          <a:p>
            <a:r>
              <a:rPr lang="en-US" dirty="0"/>
              <a:t>Finally, I will summarize and conclude my dissertation.</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a:t>
            </a:fld>
            <a:endParaRPr lang="en-US"/>
          </a:p>
        </p:txBody>
      </p:sp>
    </p:spTree>
    <p:extLst>
      <p:ext uri="{BB962C8B-B14F-4D97-AF65-F5344CB8AC3E}">
        <p14:creationId xmlns:p14="http://schemas.microsoft.com/office/powerpoint/2010/main" val="144243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predicting the absolute distance in placement is not what we need.</a:t>
            </a:r>
          </a:p>
          <a:p>
            <a:endParaRPr lang="en-US" dirty="0"/>
          </a:p>
          <a:p>
            <a:r>
              <a:rPr lang="en-US" dirty="0"/>
              <a:t>AMS circuits mostly are hierarchical designs.</a:t>
            </a:r>
          </a:p>
          <a:p>
            <a:r>
              <a:rPr lang="en-US" dirty="0"/>
              <a:t>That means the building blocks can be recused across different top designs.</a:t>
            </a:r>
          </a:p>
          <a:p>
            <a:r>
              <a:rPr lang="en-US" dirty="0"/>
              <a:t>And the typical design philosophy is to build the system hierarchically and in bottom-up direction.</a:t>
            </a:r>
          </a:p>
          <a:p>
            <a:endParaRPr lang="en-US" dirty="0"/>
          </a:p>
          <a:p>
            <a:r>
              <a:rPr lang="en-US" dirty="0"/>
              <a:t>Take the figure here as an example, the left system design has a series of OTAs.</a:t>
            </a:r>
          </a:p>
          <a:p>
            <a:r>
              <a:rPr lang="en-US" dirty="0"/>
              <a:t>However, instead of generating the two OTAs in a flatten netlists, people would first design an OTA and reuse it in a higher hierarchy.</a:t>
            </a:r>
          </a:p>
          <a:p>
            <a:endParaRPr lang="en-US" dirty="0"/>
          </a:p>
          <a:p>
            <a:r>
              <a:rPr lang="en-US" dirty="0"/>
              <a:t>To fit this manner, we would like our model can work on any hierarchy level.</a:t>
            </a:r>
          </a:p>
          <a:p>
            <a:r>
              <a:rPr lang="en-US" dirty="0"/>
              <a:t>So instead of predicting distance in the flatten layout, we will focus on each level and predict the normalized distances.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12</a:t>
            </a:fld>
            <a:endParaRPr lang="en-US"/>
          </a:p>
        </p:txBody>
      </p:sp>
    </p:spTree>
    <p:extLst>
      <p:ext uri="{BB962C8B-B14F-4D97-AF65-F5344CB8AC3E}">
        <p14:creationId xmlns:p14="http://schemas.microsoft.com/office/powerpoint/2010/main" val="1308090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shows our prediction target.</a:t>
            </a:r>
          </a:p>
          <a:p>
            <a:r>
              <a:rPr lang="en-US" dirty="0"/>
              <a:t>We call it relative placement distance.</a:t>
            </a:r>
          </a:p>
          <a:p>
            <a:endParaRPr lang="en-US" dirty="0"/>
          </a:p>
          <a:p>
            <a:r>
              <a:rPr lang="en-US" dirty="0"/>
              <a:t>For a sub-circuit, which can be the leaf or at a higher level, we predict the relative distance of its instance pairs.</a:t>
            </a:r>
          </a:p>
          <a:p>
            <a:r>
              <a:rPr lang="en-US" dirty="0"/>
              <a:t>For each pair, we take its distance and normalize it with respect to the sub-circuit bounding box in the layout.</a:t>
            </a:r>
          </a:p>
          <a:p>
            <a:r>
              <a:rPr lang="en-US" dirty="0"/>
              <a:t>The trained model then can apply to any hierarchy level as the knowledge it learned is homogenous and inductive to different hierarchy levels.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13</a:t>
            </a:fld>
            <a:endParaRPr lang="en-US"/>
          </a:p>
        </p:txBody>
      </p:sp>
    </p:spTree>
    <p:extLst>
      <p:ext uri="{BB962C8B-B14F-4D97-AF65-F5344CB8AC3E}">
        <p14:creationId xmlns:p14="http://schemas.microsoft.com/office/powerpoint/2010/main" val="3942041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define the training target, let’s discuss on the algorithms.</a:t>
            </a:r>
          </a:p>
          <a:p>
            <a:endParaRPr lang="en-US" dirty="0"/>
          </a:p>
          <a:p>
            <a:r>
              <a:rPr lang="en-US" dirty="0"/>
              <a:t>As the name suggests, the TAG model is mainly consisted of three elements: text embeddings, self-attention layer, and graph neural network.</a:t>
            </a:r>
          </a:p>
          <a:p>
            <a:endParaRPr lang="en-US" dirty="0"/>
          </a:p>
          <a:p>
            <a:r>
              <a:rPr lang="en-US" dirty="0"/>
              <a:t>The output of the TAG model will be the representation embedding for each circuit instance, including devices and sub-circuits.</a:t>
            </a:r>
          </a:p>
          <a:p>
            <a:r>
              <a:rPr lang="en-US" dirty="0"/>
              <a:t>These embeddings can then be feed to downstream networks or other heads for different tasks.</a:t>
            </a:r>
          </a:p>
          <a:p>
            <a:endParaRPr lang="en-US" dirty="0"/>
          </a:p>
          <a:p>
            <a:r>
              <a:rPr lang="en-US" dirty="0"/>
              <a:t>We will then present the components.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14</a:t>
            </a:fld>
            <a:endParaRPr lang="en-US"/>
          </a:p>
        </p:txBody>
      </p:sp>
    </p:spTree>
    <p:extLst>
      <p:ext uri="{BB962C8B-B14F-4D97-AF65-F5344CB8AC3E}">
        <p14:creationId xmlns:p14="http://schemas.microsoft.com/office/powerpoint/2010/main" val="340121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model we use to represent the circuit topology is a hierarchical and heterogenous graph.</a:t>
            </a:r>
          </a:p>
          <a:p>
            <a:endParaRPr lang="en-US" dirty="0"/>
          </a:p>
          <a:p>
            <a:r>
              <a:rPr lang="en-US" dirty="0"/>
              <a:t>The figure here shows an example.</a:t>
            </a:r>
          </a:p>
          <a:p>
            <a:endParaRPr lang="en-US" dirty="0"/>
          </a:p>
          <a:p>
            <a:r>
              <a:rPr lang="en-US" dirty="0"/>
              <a:t>Suppose we have an ADC circuit consisting two OTAs.</a:t>
            </a:r>
          </a:p>
          <a:p>
            <a:r>
              <a:rPr lang="en-US" dirty="0"/>
              <a:t>Each circuit will first has its own circuit node. For example, the OTA1, OTA2 and ADC nodes on the right.</a:t>
            </a:r>
          </a:p>
          <a:p>
            <a:endParaRPr lang="en-US" dirty="0"/>
          </a:p>
          <a:p>
            <a:r>
              <a:rPr lang="en-US" dirty="0"/>
              <a:t>The circuit node is connected to its children nodes.</a:t>
            </a:r>
          </a:p>
          <a:p>
            <a:r>
              <a:rPr lang="en-US" dirty="0"/>
              <a:t>In the OTA1 example here, there are edges connecting it with the five transistor nodes.</a:t>
            </a:r>
          </a:p>
          <a:p>
            <a:r>
              <a:rPr lang="en-US" dirty="0"/>
              <a:t>The topology of the five transistor nodes are connected with edges to represent their connectivity.</a:t>
            </a:r>
          </a:p>
          <a:p>
            <a:r>
              <a:rPr lang="en-US" dirty="0"/>
              <a:t>Each edge is associated with a edge type to distinguish the pin types such as gate, drain and etc.</a:t>
            </a:r>
          </a:p>
          <a:p>
            <a:endParaRPr lang="en-US" dirty="0"/>
          </a:p>
          <a:p>
            <a:r>
              <a:rPr lang="en-US" dirty="0"/>
              <a:t>The higher-level connectivity is also represented with the edges.</a:t>
            </a:r>
          </a:p>
          <a:p>
            <a:r>
              <a:rPr lang="en-US" dirty="0"/>
              <a:t>The graph representation is homogenous for different hierarchy levels which allow us to use the same machine learning model for different levels.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15</a:t>
            </a:fld>
            <a:endParaRPr lang="en-US"/>
          </a:p>
        </p:txBody>
      </p:sp>
    </p:spTree>
    <p:extLst>
      <p:ext uri="{BB962C8B-B14F-4D97-AF65-F5344CB8AC3E}">
        <p14:creationId xmlns:p14="http://schemas.microsoft.com/office/powerpoint/2010/main" val="147385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types of graph convolution layers on the graph.</a:t>
            </a:r>
          </a:p>
          <a:p>
            <a:endParaRPr lang="en-US" dirty="0"/>
          </a:p>
          <a:p>
            <a:r>
              <a:rPr lang="en-US" dirty="0"/>
              <a:t>The first is a edge-type aware convolutional layer.</a:t>
            </a:r>
          </a:p>
          <a:p>
            <a:r>
              <a:rPr lang="en-US" dirty="0"/>
              <a:t>The equation here shows its computation.</a:t>
            </a:r>
          </a:p>
          <a:p>
            <a:endParaRPr lang="en-US" dirty="0"/>
          </a:p>
          <a:p>
            <a:r>
              <a:rPr lang="en-US" dirty="0"/>
              <a:t>Explain </a:t>
            </a:r>
            <a:r>
              <a:rPr lang="en-US" dirty="0" err="1"/>
              <a:t>Weij</a:t>
            </a:r>
            <a:r>
              <a:rPr lang="en-US" dirty="0"/>
              <a:t> – trainable </a:t>
            </a:r>
            <a:r>
              <a:rPr lang="en-US" dirty="0" err="1"/>
              <a:t>hj</a:t>
            </a:r>
            <a:r>
              <a:rPr lang="en-US" dirty="0"/>
              <a:t> neighbors. </a:t>
            </a:r>
          </a:p>
          <a:p>
            <a:endParaRPr lang="en-US" dirty="0"/>
          </a:p>
          <a:p>
            <a:r>
              <a:rPr lang="en-US" dirty="0"/>
              <a:t>By giving different weights for different edge types. We allow the model </a:t>
            </a:r>
            <a:r>
              <a:rPr lang="en-US"/>
              <a:t>to distinguish different pins.</a:t>
            </a:r>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16</a:t>
            </a:fld>
            <a:endParaRPr lang="en-US"/>
          </a:p>
        </p:txBody>
      </p:sp>
    </p:spTree>
    <p:extLst>
      <p:ext uri="{BB962C8B-B14F-4D97-AF65-F5344CB8AC3E}">
        <p14:creationId xmlns:p14="http://schemas.microsoft.com/office/powerpoint/2010/main" val="326844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layer type is the popular GIN network.</a:t>
            </a:r>
          </a:p>
          <a:p>
            <a:r>
              <a:rPr lang="en-US" dirty="0"/>
              <a:t>It is a powerful GNN variant for better capture the graph topology information.</a:t>
            </a:r>
          </a:p>
          <a:p>
            <a:endParaRPr lang="en-US" dirty="0"/>
          </a:p>
          <a:p>
            <a:r>
              <a:rPr lang="en-US" dirty="0"/>
              <a:t>In our experiments, we empirically select the GNN layers and we found the GNN architectures has relatively minor impact on the final performance.</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17</a:t>
            </a:fld>
            <a:endParaRPr lang="en-US"/>
          </a:p>
        </p:txBody>
      </p:sp>
    </p:spTree>
    <p:extLst>
      <p:ext uri="{BB962C8B-B14F-4D97-AF65-F5344CB8AC3E}">
        <p14:creationId xmlns:p14="http://schemas.microsoft.com/office/powerpoint/2010/main" val="4192579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innovation of our model is the introduction of text information in the machine learning prediction.</a:t>
            </a:r>
          </a:p>
          <a:p>
            <a:endParaRPr lang="en-US" dirty="0"/>
          </a:p>
          <a:p>
            <a:r>
              <a:rPr lang="en-US" dirty="0"/>
              <a:t>The circuit netlists are in fact containing significant amount of natural language.</a:t>
            </a:r>
          </a:p>
          <a:p>
            <a:r>
              <a:rPr lang="en-US" dirty="0"/>
              <a:t>They incorporate substantial knowledge about the circuit functionality.</a:t>
            </a:r>
          </a:p>
          <a:p>
            <a:r>
              <a:rPr lang="en-US" dirty="0"/>
              <a:t>The circuit and device names indicate the functionality of an instance.</a:t>
            </a:r>
          </a:p>
          <a:p>
            <a:r>
              <a:rPr lang="en-US" dirty="0"/>
              <a:t>The hierarchy name make an emphasis on the system structures of the circuits.</a:t>
            </a:r>
          </a:p>
          <a:p>
            <a:endParaRPr lang="en-US" dirty="0"/>
          </a:p>
          <a:p>
            <a:r>
              <a:rPr lang="en-US" dirty="0"/>
              <a:t>Even the instance names take knowledge.</a:t>
            </a:r>
          </a:p>
          <a:p>
            <a:r>
              <a:rPr lang="en-US" dirty="0"/>
              <a:t>In the figure here, we can see that the symmetric structures are encoded in the instance names and those names are related to the layout placements.</a:t>
            </a:r>
          </a:p>
          <a:p>
            <a:r>
              <a:rPr lang="en-US" dirty="0"/>
              <a:t>Although there exists the cases that the naming is arbitrary, our experiments suggest they are less important and overall leveraging the natural language can greatly helps the machine learning models to make prediction.</a:t>
            </a:r>
          </a:p>
          <a:p>
            <a:endParaRPr lang="en-US" dirty="0"/>
          </a:p>
          <a:p>
            <a:r>
              <a:rPr lang="en-US" dirty="0"/>
              <a:t>In TAG, we encode those texts into vectors that serve as learning features.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18</a:t>
            </a:fld>
            <a:endParaRPr lang="en-US"/>
          </a:p>
        </p:txBody>
      </p:sp>
    </p:spTree>
    <p:extLst>
      <p:ext uri="{BB962C8B-B14F-4D97-AF65-F5344CB8AC3E}">
        <p14:creationId xmlns:p14="http://schemas.microsoft.com/office/powerpoint/2010/main" val="2541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pre-trained word embedding model to encode the texts.</a:t>
            </a:r>
          </a:p>
          <a:p>
            <a:endParaRPr lang="en-US" dirty="0"/>
          </a:p>
          <a:p>
            <a:r>
              <a:rPr lang="en-US" dirty="0"/>
              <a:t>It is trained on a circuit corpus in a unsupervised training scheme.</a:t>
            </a:r>
          </a:p>
          <a:p>
            <a:r>
              <a:rPr lang="en-US" dirty="0"/>
              <a:t>To make the word embedding model more effective, we create a language corpus that containing circuit knowledge.</a:t>
            </a:r>
          </a:p>
          <a:p>
            <a:endParaRPr lang="en-US" dirty="0"/>
          </a:p>
          <a:p>
            <a:r>
              <a:rPr lang="en-US" dirty="0"/>
              <a:t>We obtain a large set of circuit netlists and extracts many sentence from them.</a:t>
            </a:r>
          </a:p>
          <a:p>
            <a:r>
              <a:rPr lang="en-US" dirty="0"/>
              <a:t>Those sentence are not standard English but a sets of netlist naming.</a:t>
            </a:r>
          </a:p>
          <a:p>
            <a:endParaRPr lang="en-US" dirty="0"/>
          </a:p>
          <a:p>
            <a:r>
              <a:rPr lang="en-US" dirty="0"/>
              <a:t>We treat the name of a circuit and its leaf devices into a sentence.</a:t>
            </a:r>
          </a:p>
          <a:p>
            <a:r>
              <a:rPr lang="en-US" dirty="0"/>
              <a:t>We generate a sentence for each instance with its instance name, device type and the names of nets connecting it.</a:t>
            </a:r>
          </a:p>
          <a:p>
            <a:r>
              <a:rPr lang="en-US" dirty="0"/>
              <a:t>With the large amount of the data, the word embedding model can learn the meaning of each word in a probabilistic setting.</a:t>
            </a:r>
          </a:p>
          <a:p>
            <a:endParaRPr lang="en-US" dirty="0"/>
          </a:p>
          <a:p>
            <a:r>
              <a:rPr lang="en-US" dirty="0"/>
              <a:t>The circuit corpus is combined with standard English natural language corpus to increase the data size further.</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19</a:t>
            </a:fld>
            <a:endParaRPr lang="en-US"/>
          </a:p>
        </p:txBody>
      </p:sp>
    </p:spTree>
    <p:extLst>
      <p:ext uri="{BB962C8B-B14F-4D97-AF65-F5344CB8AC3E}">
        <p14:creationId xmlns:p14="http://schemas.microsoft.com/office/powerpoint/2010/main" val="2722245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is using the </a:t>
            </a:r>
            <a:r>
              <a:rPr lang="en-US" dirty="0" err="1"/>
              <a:t>fastText</a:t>
            </a:r>
            <a:r>
              <a:rPr lang="en-US" dirty="0"/>
              <a:t> algorithm.</a:t>
            </a:r>
          </a:p>
          <a:p>
            <a:r>
              <a:rPr lang="en-US" dirty="0"/>
              <a:t>Compared to more conventional word2vec model, two major advantages of this algorithm are: first it can be used for unseen word, second it can explore </a:t>
            </a:r>
            <a:r>
              <a:rPr lang="en-US" dirty="0" err="1"/>
              <a:t>subword</a:t>
            </a:r>
            <a:r>
              <a:rPr lang="en-US" dirty="0"/>
              <a:t> information.</a:t>
            </a:r>
          </a:p>
          <a:p>
            <a:endParaRPr lang="en-US" dirty="0"/>
          </a:p>
          <a:p>
            <a:r>
              <a:rPr lang="en-US" dirty="0"/>
              <a:t>These two advantages are important in our application.</a:t>
            </a:r>
          </a:p>
          <a:p>
            <a:r>
              <a:rPr lang="en-US" dirty="0"/>
              <a:t>With the ability to generate embedding for unseen words, we can use the model for new circuit.</a:t>
            </a:r>
          </a:p>
          <a:p>
            <a:endParaRPr lang="en-US" dirty="0"/>
          </a:p>
          <a:p>
            <a:r>
              <a:rPr lang="en-US" dirty="0"/>
              <a:t>The </a:t>
            </a:r>
            <a:r>
              <a:rPr lang="en-US" dirty="0" err="1"/>
              <a:t>subword</a:t>
            </a:r>
            <a:r>
              <a:rPr lang="en-US" dirty="0"/>
              <a:t> is also important in circuit learning.</a:t>
            </a:r>
          </a:p>
          <a:p>
            <a:r>
              <a:rPr lang="en-US" dirty="0"/>
              <a:t>As we saw in the examples before, the naming of an instance or circuit type has many conventions.</a:t>
            </a:r>
          </a:p>
          <a:p>
            <a:r>
              <a:rPr lang="en-US" dirty="0"/>
              <a:t>Those convention, such as underscore bias, M1A and M1B, are actually encoded into the </a:t>
            </a:r>
            <a:r>
              <a:rPr lang="en-US" dirty="0" err="1"/>
              <a:t>subwords</a:t>
            </a:r>
            <a:r>
              <a:rPr lang="en-US" dirty="0"/>
              <a:t>.</a:t>
            </a:r>
          </a:p>
          <a:p>
            <a:r>
              <a:rPr lang="en-US" dirty="0"/>
              <a:t>The </a:t>
            </a:r>
            <a:r>
              <a:rPr lang="en-US" dirty="0" err="1"/>
              <a:t>fastText</a:t>
            </a:r>
            <a:r>
              <a:rPr lang="en-US" dirty="0"/>
              <a:t> model allows us to efficient exploit those knowledge.</a:t>
            </a:r>
          </a:p>
          <a:p>
            <a:endParaRPr lang="en-US" dirty="0"/>
          </a:p>
          <a:p>
            <a:r>
              <a:rPr lang="en-US" dirty="0"/>
              <a:t>Due to the limit of time, we will not go into the details of how </a:t>
            </a:r>
            <a:r>
              <a:rPr lang="en-US" dirty="0" err="1"/>
              <a:t>fastText</a:t>
            </a:r>
            <a:r>
              <a:rPr lang="en-US" dirty="0"/>
              <a:t> is trained.</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20</a:t>
            </a:fld>
            <a:endParaRPr lang="en-US"/>
          </a:p>
        </p:txBody>
      </p:sp>
    </p:spTree>
    <p:extLst>
      <p:ext uri="{BB962C8B-B14F-4D97-AF65-F5344CB8AC3E}">
        <p14:creationId xmlns:p14="http://schemas.microsoft.com/office/powerpoint/2010/main" val="240118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innovation in TAG model is the addition of self-attention layers.</a:t>
            </a:r>
          </a:p>
          <a:p>
            <a:endParaRPr lang="en-US" dirty="0"/>
          </a:p>
          <a:p>
            <a:r>
              <a:rPr lang="en-US" dirty="0"/>
              <a:t>The GNN alone has difficulty of capture the global information and its learned knowledge are concentrated within a small range of hoops.</a:t>
            </a:r>
          </a:p>
          <a:p>
            <a:endParaRPr lang="en-US" dirty="0"/>
          </a:p>
          <a:p>
            <a:r>
              <a:rPr lang="en-US" dirty="0"/>
              <a:t>The self-attention mechanism provide a solution to it.</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21</a:t>
            </a:fld>
            <a:endParaRPr lang="en-US"/>
          </a:p>
        </p:txBody>
      </p:sp>
    </p:spTree>
    <p:extLst>
      <p:ext uri="{BB962C8B-B14F-4D97-AF65-F5344CB8AC3E}">
        <p14:creationId xmlns:p14="http://schemas.microsoft.com/office/powerpoint/2010/main" val="42363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support large scale adoption of the new circuit paradigms, we need to handle the design costs.</a:t>
            </a:r>
          </a:p>
          <a:p>
            <a:endParaRPr lang="en-US" dirty="0"/>
          </a:p>
          <a:p>
            <a:r>
              <a:rPr lang="en-US" dirty="0"/>
              <a:t>With the design size keep growing, the cost to design a chip is rapidly increasing.</a:t>
            </a:r>
          </a:p>
          <a:p>
            <a:endParaRPr lang="en-US" dirty="0"/>
          </a:p>
          <a:p>
            <a:r>
              <a:rPr lang="en-US" dirty="0"/>
              <a:t>To resolve this issue, EDA plays a key roles to make the design flow efficient.</a:t>
            </a:r>
          </a:p>
          <a:p>
            <a:r>
              <a:rPr lang="en-US" dirty="0"/>
              <a:t>It enables the semiconductor industry to design the modern chip, such as Apple M1 with 16 billion transistors and the recent wafer-scale engine with 2.6 trillion transistors.</a:t>
            </a:r>
          </a:p>
          <a:p>
            <a:endParaRPr lang="en-US" dirty="0"/>
          </a:p>
          <a:p>
            <a:r>
              <a:rPr lang="en-US" dirty="0"/>
              <a:t>However, the automated digital design flow does not apply to analog domain.</a:t>
            </a:r>
          </a:p>
          <a:p>
            <a:endParaRPr lang="en-US" dirty="0"/>
          </a:p>
          <a:p>
            <a:r>
              <a:rPr lang="en-US" dirty="0"/>
              <a:t>Up to today, most industrial analog designs are still done by human.</a:t>
            </a:r>
          </a:p>
          <a:p>
            <a:r>
              <a:rPr lang="en-US" dirty="0"/>
              <a:t>The lack of design automation has made analog design a bottleneck in the modern industry design cycle.</a:t>
            </a:r>
          </a:p>
          <a:p>
            <a:r>
              <a:rPr lang="en-US" dirty="0"/>
              <a:t>In layout design part, it is often that the layout designers are need to draw transistors one by one.</a:t>
            </a:r>
          </a:p>
          <a:p>
            <a:r>
              <a:rPr lang="en-US" dirty="0"/>
              <a:t>This practice make analog design error-prone and low efficient.</a:t>
            </a:r>
          </a:p>
          <a:p>
            <a:r>
              <a:rPr lang="en-US" dirty="0"/>
              <a:t>If we can automate the analog cycle, we can accelerate the design cycle and reduce manpower.</a:t>
            </a:r>
          </a:p>
          <a:p>
            <a:endParaRPr lang="en-US" dirty="0"/>
          </a:p>
          <a:p>
            <a:endParaRPr lang="en-US" dirty="0"/>
          </a:p>
          <a:p>
            <a:r>
              <a:rPr lang="en-US" dirty="0"/>
              <a:t>In my PhD research, I attempt to provide a solution to automate the layout design for analog circuits.  </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a:t>
            </a:fld>
            <a:endParaRPr lang="en-US"/>
          </a:p>
        </p:txBody>
      </p:sp>
    </p:spTree>
    <p:extLst>
      <p:ext uri="{BB962C8B-B14F-4D97-AF65-F5344CB8AC3E}">
        <p14:creationId xmlns:p14="http://schemas.microsoft.com/office/powerpoint/2010/main" val="680497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Self-attention layers have been adopted to many problems.</a:t>
            </a:r>
          </a:p>
          <a:p>
            <a:r>
              <a:rPr lang="en-US" dirty="0"/>
              <a:t>But the most famous one is its application in natural language processing.</a:t>
            </a:r>
          </a:p>
          <a:p>
            <a:endParaRPr lang="en-US" dirty="0"/>
          </a:p>
          <a:p>
            <a:r>
              <a:rPr lang="en-US" dirty="0"/>
              <a:t>Some of you may heard of the famous transformer models.</a:t>
            </a:r>
          </a:p>
          <a:p>
            <a:r>
              <a:rPr lang="en-US" dirty="0"/>
              <a:t>The transformer is mainly relying on the self-attention layers.</a:t>
            </a:r>
          </a:p>
          <a:p>
            <a:endParaRPr lang="en-US" dirty="0"/>
          </a:p>
          <a:p>
            <a:r>
              <a:rPr lang="en-US" dirty="0"/>
              <a:t>Self-attention mechanism is related more complex than the typical fully-connected layer, CNN and etc.</a:t>
            </a:r>
          </a:p>
          <a:p>
            <a:r>
              <a:rPr lang="en-US" dirty="0"/>
              <a:t>The key idea is that it works on a sequence of data.</a:t>
            </a:r>
          </a:p>
          <a:p>
            <a:endParaRPr lang="en-US" dirty="0"/>
          </a:p>
          <a:p>
            <a:r>
              <a:rPr lang="en-US" dirty="0"/>
              <a:t>A linear transformation will be firstly applied to one element to generate three supporting vectors, the key, query and value.</a:t>
            </a:r>
          </a:p>
          <a:p>
            <a:r>
              <a:rPr lang="en-US" dirty="0"/>
              <a:t>Then each element in the sequence will use the keys and queries to decide the attention or the scores of the other elements.</a:t>
            </a:r>
          </a:p>
          <a:p>
            <a:r>
              <a:rPr lang="en-US" dirty="0"/>
              <a:t>The scores then serve as weights in aggregation the information.</a:t>
            </a:r>
          </a:p>
          <a:p>
            <a:endParaRPr lang="en-US" dirty="0"/>
          </a:p>
          <a:p>
            <a:r>
              <a:rPr lang="en-US" dirty="0"/>
              <a:t>We will not go into the details. But the basic idea is that, the self-attention layer can apply to arbitrary length of sequence.</a:t>
            </a:r>
          </a:p>
          <a:p>
            <a:r>
              <a:rPr lang="en-US" dirty="0"/>
              <a:t>It allows the information of the elements in the sequence to be exchanged with each other.</a:t>
            </a:r>
          </a:p>
          <a:p>
            <a:r>
              <a:rPr lang="en-US" dirty="0"/>
              <a:t>The performance is maintained by using the attention to capture the important messages, in contrast of applying mean aggregation to smooth everything.</a:t>
            </a:r>
          </a:p>
          <a:p>
            <a:endParaRPr lang="en-US" dirty="0"/>
          </a:p>
          <a:p>
            <a:r>
              <a:rPr lang="en-US" dirty="0"/>
              <a:t>This behavior is exactly what we need in sharing global view in a circuit.</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22</a:t>
            </a:fld>
            <a:endParaRPr lang="en-US"/>
          </a:p>
        </p:txBody>
      </p:sp>
    </p:spTree>
    <p:extLst>
      <p:ext uri="{BB962C8B-B14F-4D97-AF65-F5344CB8AC3E}">
        <p14:creationId xmlns:p14="http://schemas.microsoft.com/office/powerpoint/2010/main" val="3648209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TAG, we apply self-attention layers to each sub-circuit to make the output embedding capturing global information.</a:t>
            </a:r>
          </a:p>
          <a:p>
            <a:endParaRPr lang="en-US" dirty="0"/>
          </a:p>
          <a:p>
            <a:r>
              <a:rPr lang="en-US" dirty="0"/>
              <a:t>In this example, the five transistors nodes first went through a GNN to get the initial node </a:t>
            </a:r>
            <a:r>
              <a:rPr lang="en-US" dirty="0" err="1"/>
              <a:t>emebddings</a:t>
            </a:r>
            <a:r>
              <a:rPr lang="en-US" dirty="0"/>
              <a:t>.</a:t>
            </a:r>
          </a:p>
          <a:p>
            <a:endParaRPr lang="en-US" dirty="0"/>
          </a:p>
          <a:p>
            <a:r>
              <a:rPr lang="en-US" dirty="0"/>
              <a:t>However, due to the limit of GNN architecture, M4 and M0, for example, are far away from each other and might not aware of the other’s information.</a:t>
            </a:r>
          </a:p>
          <a:p>
            <a:endParaRPr lang="en-US" dirty="0"/>
          </a:p>
          <a:p>
            <a:r>
              <a:rPr lang="en-US" dirty="0"/>
              <a:t>Here we apply the self attention layer on the five node embeddings.</a:t>
            </a:r>
          </a:p>
          <a:p>
            <a:r>
              <a:rPr lang="en-US" dirty="0"/>
              <a:t>And then the neural network can potential capture the relation between M0 and M4, and producing a set of output embedding that contains more global knowledge.</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23</a:t>
            </a:fld>
            <a:endParaRPr lang="en-US"/>
          </a:p>
        </p:txBody>
      </p:sp>
    </p:spTree>
    <p:extLst>
      <p:ext uri="{BB962C8B-B14F-4D97-AF65-F5344CB8AC3E}">
        <p14:creationId xmlns:p14="http://schemas.microsoft.com/office/powerpoint/2010/main" val="37973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put the TAG embedding model together.</a:t>
            </a:r>
          </a:p>
          <a:p>
            <a:endParaRPr lang="en-US" dirty="0"/>
          </a:p>
          <a:p>
            <a:r>
              <a:rPr lang="en-US" dirty="0"/>
              <a:t>The initial feature vectors are sent to GNN.</a:t>
            </a:r>
          </a:p>
          <a:p>
            <a:r>
              <a:rPr lang="en-US" dirty="0"/>
              <a:t>Then it is concatenated with the text embeddings from </a:t>
            </a:r>
            <a:r>
              <a:rPr lang="en-US" dirty="0" err="1"/>
              <a:t>fastText</a:t>
            </a:r>
            <a:r>
              <a:rPr lang="en-US" dirty="0"/>
              <a:t> models.</a:t>
            </a:r>
          </a:p>
          <a:p>
            <a:r>
              <a:rPr lang="en-US" dirty="0"/>
              <a:t>The resulting embeddings within the same sub-circuit and hierarchy level are extracted and sent through a self-attention layer which produce the final TAG embeddings.</a:t>
            </a:r>
          </a:p>
          <a:p>
            <a:endParaRPr lang="en-US" dirty="0"/>
          </a:p>
          <a:p>
            <a:r>
              <a:rPr lang="en-US" dirty="0"/>
              <a:t>The TAG embeddings can then used for other heads for different prediction tasks.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24</a:t>
            </a:fld>
            <a:endParaRPr lang="en-US"/>
          </a:p>
        </p:txBody>
      </p:sp>
    </p:spTree>
    <p:extLst>
      <p:ext uri="{BB962C8B-B14F-4D97-AF65-F5344CB8AC3E}">
        <p14:creationId xmlns:p14="http://schemas.microsoft.com/office/powerpoint/2010/main" val="1766073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kern="1200" dirty="0">
                <a:solidFill>
                  <a:schemeClr val="tx1"/>
                </a:solidFill>
                <a:effectLst/>
                <a:latin typeface="Arial" charset="0"/>
                <a:ea typeface="ＭＳ Ｐゴシック" charset="0"/>
                <a:cs typeface="Arial" charset="0"/>
              </a:rPr>
              <a:t>Mean absolute error</a:t>
            </a:r>
          </a:p>
          <a:p>
            <a:br>
              <a:rPr lang="en-US" sz="1200" b="0" i="0" u="none" strike="noStrike" kern="1200" dirty="0">
                <a:solidFill>
                  <a:schemeClr val="tx1"/>
                </a:solidFill>
                <a:effectLst/>
                <a:latin typeface="Arial" charset="0"/>
                <a:ea typeface="ＭＳ Ｐゴシック" charset="0"/>
                <a:cs typeface="Arial" charset="0"/>
              </a:rPr>
            </a:br>
            <a:endParaRPr lang="en-US" sz="1200" b="0" i="0" kern="1200" dirty="0">
              <a:solidFill>
                <a:schemeClr val="tx1"/>
              </a:solidFill>
              <a:effectLst/>
              <a:latin typeface="Arial" charset="0"/>
              <a:ea typeface="ＭＳ Ｐゴシック" charset="0"/>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sng" kern="1200" dirty="0">
                <a:solidFill>
                  <a:schemeClr val="tx1"/>
                </a:solidFill>
                <a:effectLst/>
                <a:latin typeface="Arial" charset="0"/>
                <a:ea typeface="ＭＳ Ｐゴシック" charset="0"/>
                <a:cs typeface="Arial" charset="0"/>
                <a:hlinkClick r:id="rId3"/>
              </a:rPr>
              <a:t>Symmetric mean absolute percentage error</a:t>
            </a:r>
          </a:p>
          <a:p>
            <a:endParaRPr lang="en-US" dirty="0"/>
          </a:p>
          <a:p>
            <a:endParaRPr lang="en-US" dirty="0"/>
          </a:p>
          <a:p>
            <a:r>
              <a:rPr lang="en-US" dirty="0"/>
              <a:t>Let’s take a look on the experimental results.</a:t>
            </a:r>
          </a:p>
          <a:p>
            <a:r>
              <a:rPr lang="en-US" dirty="0"/>
              <a:t>This page shows the results of TAG model on the pre-training target.</a:t>
            </a:r>
          </a:p>
          <a:p>
            <a:endParaRPr lang="en-US" dirty="0"/>
          </a:p>
          <a:p>
            <a:r>
              <a:rPr lang="en-US" dirty="0"/>
              <a:t>%The above is the PCA plot of the TAG embeddings of eight transistors.</a:t>
            </a:r>
          </a:p>
          <a:p>
            <a:r>
              <a:rPr lang="en-US" dirty="0"/>
              <a:t>%We can see that they are closely related to the real placement positions.</a:t>
            </a:r>
          </a:p>
          <a:p>
            <a:r>
              <a:rPr lang="en-US" dirty="0"/>
              <a:t>%This is expected considering how to configure our custom loss function.</a:t>
            </a:r>
          </a:p>
          <a:p>
            <a:r>
              <a:rPr lang="en-US" dirty="0"/>
              <a:t>%The left shows an example of TAG embedding space versus real placement.</a:t>
            </a:r>
          </a:p>
          <a:p>
            <a:endParaRPr lang="en-US" dirty="0"/>
          </a:p>
          <a:p>
            <a:r>
              <a:rPr lang="en-US" dirty="0"/>
              <a:t>The table on the right shows the accuracy of predicting relative placement distances.</a:t>
            </a:r>
          </a:p>
          <a:p>
            <a:r>
              <a:rPr lang="en-US" dirty="0"/>
              <a:t>The R^2 scores are the higher the better.</a:t>
            </a:r>
          </a:p>
          <a:p>
            <a:r>
              <a:rPr lang="en-US" dirty="0"/>
              <a:t>The mean absolute error and symmetric mean absolute percentage error are the lower the better.</a:t>
            </a:r>
          </a:p>
          <a:p>
            <a:endParaRPr lang="en-US" dirty="0"/>
          </a:p>
          <a:p>
            <a:r>
              <a:rPr lang="en-US" dirty="0"/>
              <a:t>The TAG model has clear advantages over the other methods in the metrics.</a:t>
            </a:r>
          </a:p>
          <a:p>
            <a:endParaRPr lang="en-US" dirty="0"/>
          </a:p>
          <a:p>
            <a:r>
              <a:rPr lang="en-US" dirty="0"/>
              <a:t>Next, we will provide a few applications of the pre-trained TAG model to other tasks.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25</a:t>
            </a:fld>
            <a:endParaRPr lang="en-US"/>
          </a:p>
        </p:txBody>
      </p:sp>
    </p:spTree>
    <p:extLst>
      <p:ext uri="{BB962C8B-B14F-4D97-AF65-F5344CB8AC3E}">
        <p14:creationId xmlns:p14="http://schemas.microsoft.com/office/powerpoint/2010/main" val="425264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accuracy (ACC), true positive rate (TPR), false positive rate (FPR), positive predictive value (PPV), and 𝐹1-score</a:t>
            </a:r>
          </a:p>
          <a:p>
            <a:pPr fontAlgn="ctr"/>
            <a:endParaRPr lang="en-US" dirty="0"/>
          </a:p>
          <a:p>
            <a:pPr fontAlgn="ctr"/>
            <a:r>
              <a:rPr lang="en-US" dirty="0"/>
              <a:t>The first case study is for predicting the layout matching.</a:t>
            </a:r>
          </a:p>
          <a:p>
            <a:pPr fontAlgn="ctr"/>
            <a:r>
              <a:rPr lang="en-US" dirty="0"/>
              <a:t>We take the pre-trained TAG embedding to a simple FC network and let it predict whether two instances are matched in manual layouts.</a:t>
            </a:r>
          </a:p>
          <a:p>
            <a:pPr fontAlgn="ctr"/>
            <a:endParaRPr lang="en-US" dirty="0"/>
          </a:p>
          <a:p>
            <a:pPr fontAlgn="ctr"/>
            <a:r>
              <a:rPr lang="en-US" dirty="0"/>
              <a:t>We can see that the proposed method can overall beat DAC’21, which is a dedicated matching prediction algorithm.</a:t>
            </a:r>
          </a:p>
          <a:p>
            <a:pPr fontAlgn="ctr"/>
            <a:r>
              <a:rPr lang="en-US" dirty="0"/>
              <a:t>This shows our generalized circuit learning paradigm can easily achieve state-of-the-art performance in other tasks.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26</a:t>
            </a:fld>
            <a:endParaRPr lang="en-US"/>
          </a:p>
        </p:txBody>
      </p:sp>
    </p:spTree>
    <p:extLst>
      <p:ext uri="{BB962C8B-B14F-4D97-AF65-F5344CB8AC3E}">
        <p14:creationId xmlns:p14="http://schemas.microsoft.com/office/powerpoint/2010/main" val="140570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kern="1200" dirty="0">
                <a:solidFill>
                  <a:schemeClr val="tx1"/>
                </a:solidFill>
                <a:effectLst/>
                <a:latin typeface="Arial" charset="0"/>
                <a:ea typeface="ＭＳ Ｐゴシック" charset="0"/>
                <a:cs typeface="Arial" charset="0"/>
              </a:rPr>
              <a:t>Mean absolute error</a:t>
            </a:r>
          </a:p>
          <a:p>
            <a:br>
              <a:rPr lang="en-US" sz="1200" b="0" i="0" u="none" strike="noStrike" kern="1200" dirty="0">
                <a:solidFill>
                  <a:schemeClr val="tx1"/>
                </a:solidFill>
                <a:effectLst/>
                <a:latin typeface="Arial" charset="0"/>
                <a:ea typeface="ＭＳ Ｐゴシック" charset="0"/>
                <a:cs typeface="Arial" charset="0"/>
              </a:rPr>
            </a:br>
            <a:endParaRPr lang="en-US" sz="1200" b="0" i="0" kern="1200" dirty="0">
              <a:solidFill>
                <a:schemeClr val="tx1"/>
              </a:solidFill>
              <a:effectLst/>
              <a:latin typeface="Arial" charset="0"/>
              <a:ea typeface="ＭＳ Ｐゴシック" charset="0"/>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sng" kern="1200" dirty="0">
                <a:solidFill>
                  <a:schemeClr val="tx1"/>
                </a:solidFill>
                <a:effectLst/>
                <a:latin typeface="Arial" charset="0"/>
                <a:ea typeface="ＭＳ Ｐゴシック" charset="0"/>
                <a:cs typeface="Arial" charset="0"/>
                <a:hlinkClick r:id="rId3"/>
              </a:rPr>
              <a:t>Symmetric mean absolute percentage error</a:t>
            </a:r>
          </a:p>
          <a:p>
            <a:endParaRPr lang="en-US" dirty="0"/>
          </a:p>
          <a:p>
            <a:endParaRPr lang="en-US" dirty="0"/>
          </a:p>
          <a:p>
            <a:r>
              <a:rPr lang="en-US" dirty="0"/>
              <a:t>The second case study is on predicting the net wirelength normalized with the circuit bounding box.</a:t>
            </a:r>
          </a:p>
          <a:p>
            <a:r>
              <a:rPr lang="en-US" dirty="0"/>
              <a:t>Similar to the pre-training target, the TAG model clearly outperform other methods.</a:t>
            </a:r>
          </a:p>
          <a:p>
            <a:endParaRPr lang="en-US" dirty="0"/>
          </a:p>
          <a:p>
            <a:r>
              <a:rPr lang="en-US" dirty="0"/>
              <a:t>The prediction of wirelength can potentially helps the layout automation on deciding the floorplan.</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27</a:t>
            </a:fld>
            <a:endParaRPr lang="en-US"/>
          </a:p>
        </p:txBody>
      </p:sp>
    </p:spTree>
    <p:extLst>
      <p:ext uri="{BB962C8B-B14F-4D97-AF65-F5344CB8AC3E}">
        <p14:creationId xmlns:p14="http://schemas.microsoft.com/office/powerpoint/2010/main" val="385302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kern="1200" dirty="0">
                <a:solidFill>
                  <a:schemeClr val="tx1"/>
                </a:solidFill>
                <a:effectLst/>
                <a:latin typeface="Arial" charset="0"/>
                <a:ea typeface="ＭＳ Ｐゴシック" charset="0"/>
                <a:cs typeface="Arial" charset="0"/>
              </a:rPr>
              <a:t>Mean absolute error</a:t>
            </a:r>
          </a:p>
          <a:p>
            <a:br>
              <a:rPr lang="en-US" sz="1200" b="0" i="0" u="none" strike="noStrike" kern="1200" dirty="0">
                <a:solidFill>
                  <a:schemeClr val="tx1"/>
                </a:solidFill>
                <a:effectLst/>
                <a:latin typeface="Arial" charset="0"/>
                <a:ea typeface="ＭＳ Ｐゴシック" charset="0"/>
                <a:cs typeface="Arial" charset="0"/>
              </a:rPr>
            </a:br>
            <a:endParaRPr lang="en-US" sz="1200" b="0" i="0" kern="1200" dirty="0">
              <a:solidFill>
                <a:schemeClr val="tx1"/>
              </a:solidFill>
              <a:effectLst/>
              <a:latin typeface="Arial" charset="0"/>
              <a:ea typeface="ＭＳ Ｐゴシック" charset="0"/>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sng" kern="1200" dirty="0">
                <a:solidFill>
                  <a:schemeClr val="tx1"/>
                </a:solidFill>
                <a:effectLst/>
                <a:latin typeface="Arial" charset="0"/>
                <a:ea typeface="ＭＳ Ｐゴシック" charset="0"/>
                <a:cs typeface="Arial" charset="0"/>
                <a:hlinkClick r:id="rId3"/>
              </a:rPr>
              <a:t>Symmetric mean absolute percentage error</a:t>
            </a:r>
          </a:p>
          <a:p>
            <a:endParaRPr lang="en-US" dirty="0"/>
          </a:p>
          <a:p>
            <a:endParaRPr lang="en-US" dirty="0"/>
          </a:p>
          <a:p>
            <a:r>
              <a:rPr lang="en-US" dirty="0"/>
              <a:t>The last application is on parasitic prediction.</a:t>
            </a:r>
          </a:p>
          <a:p>
            <a:endParaRPr lang="en-US" dirty="0"/>
          </a:p>
          <a:p>
            <a:r>
              <a:rPr lang="en-US" dirty="0"/>
              <a:t>Predicting post-layout </a:t>
            </a:r>
            <a:r>
              <a:rPr lang="en-US" dirty="0" err="1"/>
              <a:t>parasitics</a:t>
            </a:r>
            <a:r>
              <a:rPr lang="en-US" dirty="0"/>
              <a:t> from pre-layout schematic becomes important in advance technology, because the pre-layout simulation can have error on average of more than 30% compared to post-layout.</a:t>
            </a:r>
          </a:p>
          <a:p>
            <a:endParaRPr lang="en-US" dirty="0"/>
          </a:p>
          <a:p>
            <a:r>
              <a:rPr lang="en-US" dirty="0"/>
              <a:t>In this case study, we augment the state-of-art parasitic model with TAG embeddings as additional features.</a:t>
            </a:r>
          </a:p>
          <a:p>
            <a:r>
              <a:rPr lang="en-US" dirty="0"/>
              <a:t>In the experimental results, we found that the TAG model can noticeably reduce the error in predicting parasitic and leads to a much smaller error in simulated performance.</a:t>
            </a:r>
          </a:p>
          <a:p>
            <a:endParaRPr lang="en-US" dirty="0"/>
          </a:p>
          <a:p>
            <a:r>
              <a:rPr lang="en-US" dirty="0"/>
              <a:t>The three case studies show our proposed paradigm can be beneficial for a lot of applications.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28</a:t>
            </a:fld>
            <a:endParaRPr lang="en-US"/>
          </a:p>
        </p:txBody>
      </p:sp>
    </p:spTree>
    <p:extLst>
      <p:ext uri="{BB962C8B-B14F-4D97-AF65-F5344CB8AC3E}">
        <p14:creationId xmlns:p14="http://schemas.microsoft.com/office/powerpoint/2010/main" val="3769223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present four research projects I’ve done in my PhD in the goal of practical fully-automated AMS layout synthesis.</a:t>
            </a:r>
          </a:p>
          <a:p>
            <a:endParaRPr lang="en-US" dirty="0"/>
          </a:p>
          <a:p>
            <a:r>
              <a:rPr lang="en-US" dirty="0"/>
              <a:t>First, I propose a new machine learning-guided analog router.</a:t>
            </a:r>
          </a:p>
          <a:p>
            <a:r>
              <a:rPr lang="en-US" dirty="0"/>
              <a:t>It unveil a new paradigm of using machine learning to replace the manual featuring engineering on create the constraints.</a:t>
            </a:r>
          </a:p>
          <a:p>
            <a:endParaRPr lang="en-US" dirty="0"/>
          </a:p>
          <a:p>
            <a:r>
              <a:rPr lang="en-US" dirty="0"/>
              <a:t>Then, I develop a system signal flow-aware mixed signal placer.</a:t>
            </a:r>
          </a:p>
          <a:p>
            <a:r>
              <a:rPr lang="en-US" dirty="0"/>
              <a:t>I believe it is breakthrough of automated AMS placement algorithm by moving from simple analog blocks to real-world mixed signal systems.</a:t>
            </a:r>
          </a:p>
          <a:p>
            <a:endParaRPr lang="en-US" dirty="0"/>
          </a:p>
          <a:p>
            <a:r>
              <a:rPr lang="en-US" dirty="0"/>
              <a:t>Third, I propose a novel well-aware analog placement framework.</a:t>
            </a:r>
          </a:p>
          <a:p>
            <a:r>
              <a:rPr lang="en-US" dirty="0"/>
              <a:t>It provide a new methodology to handle the well generation problem by integrating the machine learning guided well generation and analog placement together.</a:t>
            </a:r>
          </a:p>
          <a:p>
            <a:endParaRPr lang="en-US" dirty="0"/>
          </a:p>
          <a:p>
            <a:r>
              <a:rPr lang="en-US" dirty="0"/>
              <a:t>In the end, I present our recent work on analog representation learning.</a:t>
            </a:r>
          </a:p>
          <a:p>
            <a:r>
              <a:rPr lang="en-US" dirty="0"/>
              <a:t>With the novel pre-training methodology and neural network architecture, the proposed framework show strong applications in three case studies. </a:t>
            </a:r>
          </a:p>
          <a:p>
            <a:r>
              <a:rPr lang="en-US" dirty="0"/>
              <a:t>It is a generalized circuit learning framework that can potentially boost the future research of automated layout constraint extraction.</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29</a:t>
            </a:fld>
            <a:endParaRPr lang="en-US"/>
          </a:p>
        </p:txBody>
      </p:sp>
    </p:spTree>
    <p:extLst>
      <p:ext uri="{BB962C8B-B14F-4D97-AF65-F5344CB8AC3E}">
        <p14:creationId xmlns:p14="http://schemas.microsoft.com/office/powerpoint/2010/main" val="3518639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 my presentation. Thank you. I would be more than happy to take any question.</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30</a:t>
            </a:fld>
            <a:endParaRPr lang="en-US"/>
          </a:p>
        </p:txBody>
      </p:sp>
    </p:spTree>
    <p:extLst>
      <p:ext uri="{BB962C8B-B14F-4D97-AF65-F5344CB8AC3E}">
        <p14:creationId xmlns:p14="http://schemas.microsoft.com/office/powerpoint/2010/main" val="3980279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unsupervised pre-training head.</a:t>
            </a:r>
          </a:p>
          <a:p>
            <a:endParaRPr lang="en-US" dirty="0"/>
          </a:p>
          <a:p>
            <a:r>
              <a:rPr lang="en-US" dirty="0"/>
              <a:t>We use a custom distance prediction loss to pre-train our TAG model. It direct constraint the embedding space to correlate with the relative placement distance.</a:t>
            </a:r>
          </a:p>
          <a:p>
            <a:endParaRPr lang="en-US" dirty="0"/>
          </a:p>
          <a:p>
            <a:r>
              <a:rPr lang="en-US" dirty="0"/>
              <a:t>Look at the equation above, the hi and </a:t>
            </a:r>
            <a:r>
              <a:rPr lang="en-US" dirty="0" err="1"/>
              <a:t>hj</a:t>
            </a:r>
            <a:r>
              <a:rPr lang="en-US" dirty="0"/>
              <a:t> are the TAG embeddings of two instances. We divide their embedding distance with the perimeter of the sub-circuit in the embedding space.</a:t>
            </a:r>
          </a:p>
          <a:p>
            <a:r>
              <a:rPr lang="en-US" dirty="0"/>
              <a:t>Here the denominator is basically finding the longest distance of instance pairs in the embedding space.</a:t>
            </a:r>
          </a:p>
          <a:p>
            <a:endParaRPr lang="en-US" dirty="0"/>
          </a:p>
          <a:p>
            <a:r>
              <a:rPr lang="en-US" dirty="0"/>
              <a:t>This loss effectively map the embedding space h to the relative placement distance space.</a:t>
            </a:r>
          </a:p>
          <a:p>
            <a:endParaRPr lang="en-US" dirty="0"/>
          </a:p>
          <a:p>
            <a:r>
              <a:rPr lang="en-US" dirty="0"/>
              <a:t>In the real training, we add additional layer normalization and fully connected layers to the TAG embedding before calculating the loss, as the bottom equation shows.</a:t>
            </a:r>
          </a:p>
          <a:p>
            <a:r>
              <a:rPr lang="en-US" dirty="0"/>
              <a:t>It empirically improve the model transferability.</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31</a:t>
            </a:fld>
            <a:endParaRPr lang="en-US"/>
          </a:p>
        </p:txBody>
      </p:sp>
    </p:spTree>
    <p:extLst>
      <p:ext uri="{BB962C8B-B14F-4D97-AF65-F5344CB8AC3E}">
        <p14:creationId xmlns:p14="http://schemas.microsoft.com/office/powerpoint/2010/main" val="278086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going into the learning. Let’s have a few background on the layout constraints and parameters.</a:t>
            </a:r>
          </a:p>
          <a:p>
            <a:endParaRPr lang="en-US" dirty="0"/>
          </a:p>
          <a:p>
            <a:r>
              <a:rPr lang="en-US" dirty="0"/>
              <a:t>This page shows the most important layout constraint, matching.</a:t>
            </a:r>
          </a:p>
          <a:p>
            <a:endParaRPr lang="en-US" dirty="0"/>
          </a:p>
          <a:p>
            <a:r>
              <a:rPr lang="en-US" dirty="0"/>
              <a:t>The matching between devices, the device groups are critical in AMS circuit design.</a:t>
            </a:r>
          </a:p>
          <a:p>
            <a:r>
              <a:rPr lang="en-US" dirty="0"/>
              <a:t>To make sure the matched groups are having similar electrical characteristics, they need to be placed in matching patterns in the layouts, including symmetry, common centroid, interdigitation and so on.</a:t>
            </a:r>
          </a:p>
          <a:p>
            <a:r>
              <a:rPr lang="en-US" dirty="0"/>
              <a:t>This page shows some examples of matched devices in a schematic and some examples of how to match devices in placement.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4</a:t>
            </a:fld>
            <a:endParaRPr lang="en-US"/>
          </a:p>
        </p:txBody>
      </p:sp>
    </p:spTree>
    <p:extLst>
      <p:ext uri="{BB962C8B-B14F-4D97-AF65-F5344CB8AC3E}">
        <p14:creationId xmlns:p14="http://schemas.microsoft.com/office/powerpoint/2010/main" val="3769241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 my presentation. Thank you. I would be more than happy to take any question.</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32</a:t>
            </a:fld>
            <a:endParaRPr lang="en-US"/>
          </a:p>
        </p:txBody>
      </p:sp>
    </p:spTree>
    <p:extLst>
      <p:ext uri="{BB962C8B-B14F-4D97-AF65-F5344CB8AC3E}">
        <p14:creationId xmlns:p14="http://schemas.microsoft.com/office/powerpoint/2010/main" val="2098246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more a foundational research for the future development of AMS layout automation and other AI-assisted IC design automation. It proposes a new paradigm of analog circuit representation learning with large scale circuit database as training set.</a:t>
            </a:r>
          </a:p>
          <a:p>
            <a:endParaRPr lang="en-US" dirty="0"/>
          </a:p>
          <a:p>
            <a:r>
              <a:rPr lang="en-US" dirty="0"/>
              <a:t>As we can see, IC design automation most time is dealing with circuits.</a:t>
            </a:r>
          </a:p>
          <a:p>
            <a:r>
              <a:rPr lang="en-US" dirty="0"/>
              <a:t>In layout automation, for example, how to adjust floorplan, assign signal path weights and etc. are decided by the circuit architecture, netlist topology and so on.</a:t>
            </a:r>
          </a:p>
          <a:p>
            <a:r>
              <a:rPr lang="en-US" dirty="0"/>
              <a:t>In analog flow, the circuit designer will look at a schematic design and decide how to design its layout.</a:t>
            </a:r>
          </a:p>
          <a:p>
            <a:endParaRPr lang="en-US" dirty="0"/>
          </a:p>
          <a:p>
            <a:r>
              <a:rPr lang="en-US" dirty="0"/>
              <a:t>To let the AI helps more on design automation, we definitely want the AI to understand the circuits and learn their design.</a:t>
            </a:r>
          </a:p>
          <a:p>
            <a:r>
              <a:rPr lang="en-US" dirty="0"/>
              <a:t>If an AI is capable of recognizing the critical patterns in schematic design, it can help deciding on the layout constraints and parameters.</a:t>
            </a:r>
          </a:p>
          <a:p>
            <a:endParaRPr lang="en-US" dirty="0"/>
          </a:p>
          <a:p>
            <a:r>
              <a:rPr lang="en-US" dirty="0"/>
              <a:t>However, circuit learning turns out to be hard. And not many research has been done in this direction.</a:t>
            </a:r>
          </a:p>
          <a:p>
            <a:r>
              <a:rPr lang="en-US" dirty="0"/>
              <a:t>In this work, we first propose a new methodology of training an analog circuit representation model using manual circuit design database.</a:t>
            </a:r>
          </a:p>
          <a:p>
            <a:r>
              <a:rPr lang="en-US" dirty="0"/>
              <a:t>And we propose a novel network architecture to enable effective circuit learning.</a:t>
            </a:r>
          </a:p>
          <a:p>
            <a:r>
              <a:rPr lang="en-US" dirty="0"/>
              <a:t>We transfer our pre-trained circuit representation in three downstream tasks to evaluate its power in the experiments.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33</a:t>
            </a:fld>
            <a:endParaRPr lang="en-US"/>
          </a:p>
        </p:txBody>
      </p:sp>
    </p:spTree>
    <p:extLst>
      <p:ext uri="{BB962C8B-B14F-4D97-AF65-F5344CB8AC3E}">
        <p14:creationId xmlns:p14="http://schemas.microsoft.com/office/powerpoint/2010/main" val="3968243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challenge is on the algorithm side.</a:t>
            </a:r>
          </a:p>
          <a:p>
            <a:endParaRPr lang="en-US" dirty="0"/>
          </a:p>
          <a:p>
            <a:r>
              <a:rPr lang="en-US" dirty="0"/>
              <a:t>Convolutional graph neural network is widely used nowadays for circuit-related learning tasks.</a:t>
            </a:r>
          </a:p>
          <a:p>
            <a:r>
              <a:rPr lang="en-US" dirty="0"/>
              <a:t>However, the current mainstream GNN architectures have a few fundamental limits.</a:t>
            </a:r>
          </a:p>
          <a:p>
            <a:endParaRPr lang="en-US" dirty="0"/>
          </a:p>
          <a:p>
            <a:r>
              <a:rPr lang="en-US" dirty="0"/>
              <a:t>GNN is relying on the graph convolution operation.</a:t>
            </a:r>
          </a:p>
          <a:p>
            <a:r>
              <a:rPr lang="en-US" dirty="0"/>
              <a:t>Take the left figure as an illustration.</a:t>
            </a:r>
          </a:p>
          <a:p>
            <a:r>
              <a:rPr lang="en-US" dirty="0"/>
              <a:t>Each node and sometimes each edge contains a vector of numbers.</a:t>
            </a:r>
          </a:p>
          <a:p>
            <a:r>
              <a:rPr lang="en-US" dirty="0"/>
              <a:t>The graph convolution operation on each node first fetch the node features of its neighbors.</a:t>
            </a:r>
          </a:p>
          <a:p>
            <a:r>
              <a:rPr lang="en-US" dirty="0"/>
              <a:t>Then it apply a nonlinear transformation on the node feature space to get a set of new feature vectors.</a:t>
            </a:r>
          </a:p>
          <a:p>
            <a:r>
              <a:rPr lang="en-US" dirty="0"/>
              <a:t>The feature vectors are then aggregated , such as being averaged, into one vector which is regarded as the output of this layer.</a:t>
            </a:r>
          </a:p>
          <a:p>
            <a:r>
              <a:rPr lang="en-US" dirty="0"/>
              <a:t>In this process, the high frequency information are tended to be depressed </a:t>
            </a:r>
          </a:p>
          <a:p>
            <a:r>
              <a:rPr lang="en-US" dirty="0"/>
              <a:t>And the resulting features are more focusing on local information.</a:t>
            </a:r>
          </a:p>
          <a:p>
            <a:r>
              <a:rPr lang="en-US" dirty="0"/>
              <a:t>These characteristics limit the capability of GNN to capture the global knowledge and the topology information of a circuit graph.</a:t>
            </a:r>
          </a:p>
          <a:p>
            <a:endParaRPr lang="en-US" dirty="0"/>
          </a:p>
          <a:p>
            <a:r>
              <a:rPr lang="en-US" dirty="0"/>
              <a:t>Another drawback of the GNN is that it cannot distinguish the local isomorphic structure.</a:t>
            </a:r>
          </a:p>
          <a:p>
            <a:r>
              <a:rPr lang="en-US" dirty="0"/>
              <a:t>Think of the right figure, where v1 and v2 have the similar neighbor structures.</a:t>
            </a:r>
          </a:p>
          <a:p>
            <a:r>
              <a:rPr lang="en-US" dirty="0"/>
              <a:t>They are actually seem identical in the view of a GNN.</a:t>
            </a:r>
          </a:p>
          <a:p>
            <a:r>
              <a:rPr lang="en-US" dirty="0"/>
              <a:t>Then it cause the issues in design automation.</a:t>
            </a:r>
          </a:p>
          <a:p>
            <a:r>
              <a:rPr lang="en-US" dirty="0"/>
              <a:t>Think of a circuits which an array of same building blocks, such as a bus. </a:t>
            </a:r>
          </a:p>
          <a:p>
            <a:r>
              <a:rPr lang="en-US" dirty="0"/>
              <a:t>The ML model will have trouble doing prediction on them as they looks identical.</a:t>
            </a:r>
          </a:p>
          <a:p>
            <a:endParaRPr lang="en-US" dirty="0"/>
          </a:p>
          <a:p>
            <a:r>
              <a:rPr lang="en-US" dirty="0"/>
              <a:t>There have been some attempts from the machine learning community to solve these issues.</a:t>
            </a:r>
          </a:p>
          <a:p>
            <a:r>
              <a:rPr lang="en-US" dirty="0"/>
              <a:t>But based on our experience and experiments, they are still far away from practice.</a:t>
            </a:r>
          </a:p>
          <a:p>
            <a:endParaRPr lang="en-US" dirty="0"/>
          </a:p>
          <a:p>
            <a:r>
              <a:rPr lang="en-US" dirty="0"/>
              <a:t>In this work, we propose a new network architecture, we call TAG to solve these issues.</a:t>
            </a:r>
          </a:p>
          <a:p>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34</a:t>
            </a:fld>
            <a:endParaRPr lang="en-US"/>
          </a:p>
        </p:txBody>
      </p:sp>
    </p:spTree>
    <p:extLst>
      <p:ext uri="{BB962C8B-B14F-4D97-AF65-F5344CB8AC3E}">
        <p14:creationId xmlns:p14="http://schemas.microsoft.com/office/powerpoint/2010/main" val="360210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types of graph convolution layers on the graph.</a:t>
            </a:r>
          </a:p>
          <a:p>
            <a:endParaRPr lang="en-US" dirty="0"/>
          </a:p>
          <a:p>
            <a:r>
              <a:rPr lang="en-US" dirty="0"/>
              <a:t>The first is a edge-type aware convolutional layer.</a:t>
            </a:r>
          </a:p>
          <a:p>
            <a:r>
              <a:rPr lang="en-US" dirty="0"/>
              <a:t>The equation here shows its computation.</a:t>
            </a:r>
          </a:p>
          <a:p>
            <a:endParaRPr lang="en-US" dirty="0"/>
          </a:p>
          <a:p>
            <a:r>
              <a:rPr lang="en-US" dirty="0"/>
              <a:t>Explain </a:t>
            </a:r>
            <a:r>
              <a:rPr lang="en-US" dirty="0" err="1"/>
              <a:t>Weij</a:t>
            </a:r>
            <a:r>
              <a:rPr lang="en-US" dirty="0"/>
              <a:t> – trainable </a:t>
            </a:r>
            <a:r>
              <a:rPr lang="en-US" dirty="0" err="1"/>
              <a:t>hj</a:t>
            </a:r>
            <a:r>
              <a:rPr lang="en-US" dirty="0"/>
              <a:t> neighbors. </a:t>
            </a:r>
          </a:p>
          <a:p>
            <a:endParaRPr lang="en-US" dirty="0"/>
          </a:p>
          <a:p>
            <a:r>
              <a:rPr lang="en-US" dirty="0"/>
              <a:t>By giving different weights for different edge types. We allow the model </a:t>
            </a:r>
            <a:r>
              <a:rPr lang="en-US"/>
              <a:t>to distinguish different pins.</a:t>
            </a:r>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35</a:t>
            </a:fld>
            <a:endParaRPr lang="en-US"/>
          </a:p>
        </p:txBody>
      </p:sp>
    </p:spTree>
    <p:extLst>
      <p:ext uri="{BB962C8B-B14F-4D97-AF65-F5344CB8AC3E}">
        <p14:creationId xmlns:p14="http://schemas.microsoft.com/office/powerpoint/2010/main" val="3268440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layer type is the popular GIN network.</a:t>
            </a:r>
          </a:p>
          <a:p>
            <a:r>
              <a:rPr lang="en-US" dirty="0"/>
              <a:t>It is a powerful GNN variant for better capture the graph topology information.</a:t>
            </a:r>
          </a:p>
          <a:p>
            <a:endParaRPr lang="en-US" dirty="0"/>
          </a:p>
          <a:p>
            <a:r>
              <a:rPr lang="en-US" dirty="0"/>
              <a:t>In our experiments, we empirically select the GNN layers and we found the GNN architectures has relatively minor impact on the final performance.</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36</a:t>
            </a:fld>
            <a:endParaRPr lang="en-US"/>
          </a:p>
        </p:txBody>
      </p:sp>
    </p:spTree>
    <p:extLst>
      <p:ext uri="{BB962C8B-B14F-4D97-AF65-F5344CB8AC3E}">
        <p14:creationId xmlns:p14="http://schemas.microsoft.com/office/powerpoint/2010/main" val="4192579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Self-attention layers have been adopted to many problems.</a:t>
            </a:r>
          </a:p>
          <a:p>
            <a:r>
              <a:rPr lang="en-US" dirty="0"/>
              <a:t>But the most famous one is its application in natural language processing.</a:t>
            </a:r>
          </a:p>
          <a:p>
            <a:endParaRPr lang="en-US" dirty="0"/>
          </a:p>
          <a:p>
            <a:r>
              <a:rPr lang="en-US" dirty="0"/>
              <a:t>Some of you may heard of the famous transformer models.</a:t>
            </a:r>
          </a:p>
          <a:p>
            <a:r>
              <a:rPr lang="en-US" dirty="0"/>
              <a:t>The transformer is mainly relying on the self-attention layers.</a:t>
            </a:r>
          </a:p>
          <a:p>
            <a:endParaRPr lang="en-US" dirty="0"/>
          </a:p>
          <a:p>
            <a:r>
              <a:rPr lang="en-US" dirty="0"/>
              <a:t>Self-attention mechanism is related more complex than the typical fully-connected layer, CNN and etc.</a:t>
            </a:r>
          </a:p>
          <a:p>
            <a:r>
              <a:rPr lang="en-US" dirty="0"/>
              <a:t>The key idea is that it works on a sequence of data.</a:t>
            </a:r>
          </a:p>
          <a:p>
            <a:endParaRPr lang="en-US" dirty="0"/>
          </a:p>
          <a:p>
            <a:r>
              <a:rPr lang="en-US" dirty="0"/>
              <a:t>A linear transformation will be firstly applied to one element to generate three supporting vectors, the key, query and value.</a:t>
            </a:r>
          </a:p>
          <a:p>
            <a:r>
              <a:rPr lang="en-US" dirty="0"/>
              <a:t>Then each element in the sequence will use the keys and queries to decide the attention or the scores of the other elements.</a:t>
            </a:r>
          </a:p>
          <a:p>
            <a:r>
              <a:rPr lang="en-US" dirty="0"/>
              <a:t>The scores then serve as weights in aggregation the information.</a:t>
            </a:r>
          </a:p>
          <a:p>
            <a:endParaRPr lang="en-US" dirty="0"/>
          </a:p>
          <a:p>
            <a:r>
              <a:rPr lang="en-US" dirty="0"/>
              <a:t>We will not go into the details. But the basic idea is that, the self-attention layer can apply to arbitrary length of sequence.</a:t>
            </a:r>
          </a:p>
          <a:p>
            <a:r>
              <a:rPr lang="en-US" dirty="0"/>
              <a:t>It allows the information of the elements in the sequence to be exchanged with each other.</a:t>
            </a:r>
          </a:p>
          <a:p>
            <a:r>
              <a:rPr lang="en-US" dirty="0"/>
              <a:t>The performance is maintained by using the attention to capture the important messages, in contrast of applying mean aggregation to smooth everything.</a:t>
            </a:r>
          </a:p>
          <a:p>
            <a:endParaRPr lang="en-US" dirty="0"/>
          </a:p>
          <a:p>
            <a:r>
              <a:rPr lang="en-US" dirty="0"/>
              <a:t>This behavior is exactly what we need in sharing global view in a circuit.</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37</a:t>
            </a:fld>
            <a:endParaRPr lang="en-US"/>
          </a:p>
        </p:txBody>
      </p:sp>
    </p:spTree>
    <p:extLst>
      <p:ext uri="{BB962C8B-B14F-4D97-AF65-F5344CB8AC3E}">
        <p14:creationId xmlns:p14="http://schemas.microsoft.com/office/powerpoint/2010/main" val="3648209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is using the </a:t>
            </a:r>
            <a:r>
              <a:rPr lang="en-US" dirty="0" err="1"/>
              <a:t>fastText</a:t>
            </a:r>
            <a:r>
              <a:rPr lang="en-US" dirty="0"/>
              <a:t> algorithm.</a:t>
            </a:r>
          </a:p>
          <a:p>
            <a:r>
              <a:rPr lang="en-US" dirty="0"/>
              <a:t>Compared to more conventional word2vec model, two major advantages of this algorithm are: first it can be used for unseen word, second it can explore </a:t>
            </a:r>
            <a:r>
              <a:rPr lang="en-US" dirty="0" err="1"/>
              <a:t>subword</a:t>
            </a:r>
            <a:r>
              <a:rPr lang="en-US" dirty="0"/>
              <a:t> information.</a:t>
            </a:r>
          </a:p>
          <a:p>
            <a:endParaRPr lang="en-US" dirty="0"/>
          </a:p>
          <a:p>
            <a:r>
              <a:rPr lang="en-US" dirty="0"/>
              <a:t>These two advantages are important in our application.</a:t>
            </a:r>
          </a:p>
          <a:p>
            <a:r>
              <a:rPr lang="en-US" dirty="0"/>
              <a:t>With the ability to generate embedding for unseen words, we can use the model for new circuit.</a:t>
            </a:r>
          </a:p>
          <a:p>
            <a:endParaRPr lang="en-US" dirty="0"/>
          </a:p>
          <a:p>
            <a:r>
              <a:rPr lang="en-US" dirty="0"/>
              <a:t>The </a:t>
            </a:r>
            <a:r>
              <a:rPr lang="en-US" dirty="0" err="1"/>
              <a:t>subword</a:t>
            </a:r>
            <a:r>
              <a:rPr lang="en-US" dirty="0"/>
              <a:t> is also important in circuit learning.</a:t>
            </a:r>
          </a:p>
          <a:p>
            <a:r>
              <a:rPr lang="en-US" dirty="0"/>
              <a:t>As we saw in the examples before, the naming of an instance or circuit type has many conventions.</a:t>
            </a:r>
          </a:p>
          <a:p>
            <a:r>
              <a:rPr lang="en-US" dirty="0"/>
              <a:t>Those convention, such as underscore bias, M1A and M1B, are actually encoded into the </a:t>
            </a:r>
            <a:r>
              <a:rPr lang="en-US" dirty="0" err="1"/>
              <a:t>subwords</a:t>
            </a:r>
            <a:r>
              <a:rPr lang="en-US" dirty="0"/>
              <a:t>.</a:t>
            </a:r>
          </a:p>
          <a:p>
            <a:r>
              <a:rPr lang="en-US" dirty="0"/>
              <a:t>The </a:t>
            </a:r>
            <a:r>
              <a:rPr lang="en-US" dirty="0" err="1"/>
              <a:t>fastText</a:t>
            </a:r>
            <a:r>
              <a:rPr lang="en-US" dirty="0"/>
              <a:t> model allows us to efficient exploit those knowledge.</a:t>
            </a:r>
          </a:p>
          <a:p>
            <a:endParaRPr lang="en-US" dirty="0"/>
          </a:p>
          <a:p>
            <a:r>
              <a:rPr lang="en-US" dirty="0"/>
              <a:t>Due to the limit of time, we will not go into the details of how </a:t>
            </a:r>
            <a:r>
              <a:rPr lang="en-US" dirty="0" err="1"/>
              <a:t>fastText</a:t>
            </a:r>
            <a:r>
              <a:rPr lang="en-US" dirty="0"/>
              <a:t> is trained.</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38</a:t>
            </a:fld>
            <a:endParaRPr lang="en-US"/>
          </a:p>
        </p:txBody>
      </p:sp>
    </p:spTree>
    <p:extLst>
      <p:ext uri="{BB962C8B-B14F-4D97-AF65-F5344CB8AC3E}">
        <p14:creationId xmlns:p14="http://schemas.microsoft.com/office/powerpoint/2010/main" val="2401183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unsupervised pre-training head.</a:t>
            </a:r>
          </a:p>
          <a:p>
            <a:endParaRPr lang="en-US" dirty="0"/>
          </a:p>
          <a:p>
            <a:r>
              <a:rPr lang="en-US" dirty="0"/>
              <a:t>We use a custom distance prediction loss to pre-train our TAG model. It direct constraint the embedding space to correlate with the relative placement distance.</a:t>
            </a:r>
          </a:p>
          <a:p>
            <a:endParaRPr lang="en-US" dirty="0"/>
          </a:p>
          <a:p>
            <a:r>
              <a:rPr lang="en-US" dirty="0"/>
              <a:t>Look at the equation above, the hi and </a:t>
            </a:r>
            <a:r>
              <a:rPr lang="en-US" dirty="0" err="1"/>
              <a:t>hj</a:t>
            </a:r>
            <a:r>
              <a:rPr lang="en-US" dirty="0"/>
              <a:t> are the TAG embeddings of two instances. We divide their embedding distance with the perimeter of the sub-circuit in the embedding space.</a:t>
            </a:r>
          </a:p>
          <a:p>
            <a:r>
              <a:rPr lang="en-US" dirty="0"/>
              <a:t>Here the denominator is basically finding the longest distance of instance pairs in the embedding space.</a:t>
            </a:r>
          </a:p>
          <a:p>
            <a:endParaRPr lang="en-US" dirty="0"/>
          </a:p>
          <a:p>
            <a:r>
              <a:rPr lang="en-US" dirty="0"/>
              <a:t>This loss effectively map the embedding space h to the relative placement distance space.</a:t>
            </a:r>
          </a:p>
          <a:p>
            <a:endParaRPr lang="en-US" dirty="0"/>
          </a:p>
          <a:p>
            <a:r>
              <a:rPr lang="en-US" dirty="0"/>
              <a:t>In the real training, we add additional layer normalization and fully connected layers to the TAG embedding before calculating the loss, as the bottom equation shows.</a:t>
            </a:r>
          </a:p>
          <a:p>
            <a:r>
              <a:rPr lang="en-US" dirty="0"/>
              <a:t>It empirically improve the model transferability.</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39</a:t>
            </a:fld>
            <a:endParaRPr lang="en-US"/>
          </a:p>
        </p:txBody>
      </p:sp>
    </p:spTree>
    <p:extLst>
      <p:ext uri="{BB962C8B-B14F-4D97-AF65-F5344CB8AC3E}">
        <p14:creationId xmlns:p14="http://schemas.microsoft.com/office/powerpoint/2010/main" val="278086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 matching, another typical thing is deciding the signal paths.</a:t>
            </a:r>
          </a:p>
          <a:p>
            <a:r>
              <a:rPr lang="en-US" dirty="0"/>
              <a:t>For example, as we introduced earlier today, the regularity of signal flows is critical to circuit performance.</a:t>
            </a:r>
          </a:p>
          <a:p>
            <a:r>
              <a:rPr lang="en-US" dirty="0"/>
              <a:t>In the early cases, they are either regarded as human specified inputs or we just to trail-and-error to find a good setting of net weights.</a:t>
            </a:r>
          </a:p>
          <a:p>
            <a:endParaRPr lang="en-US" dirty="0"/>
          </a:p>
          <a:p>
            <a:r>
              <a:rPr lang="en-US" dirty="0"/>
              <a:t>How can we automate these processes?</a:t>
            </a:r>
          </a:p>
          <a:p>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5</a:t>
            </a:fld>
            <a:endParaRPr lang="en-US"/>
          </a:p>
        </p:txBody>
      </p:sp>
    </p:spTree>
    <p:extLst>
      <p:ext uri="{BB962C8B-B14F-4D97-AF65-F5344CB8AC3E}">
        <p14:creationId xmlns:p14="http://schemas.microsoft.com/office/powerpoint/2010/main" val="1606327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some research going on for extracting symmetry or matching constraints.</a:t>
            </a:r>
          </a:p>
          <a:p>
            <a:r>
              <a:rPr lang="en-US" dirty="0"/>
              <a:t>In conventional approach, people propose a set of heuristics to identify matching patterns.</a:t>
            </a:r>
          </a:p>
          <a:p>
            <a:r>
              <a:rPr lang="en-US" dirty="0"/>
              <a:t>They usually codes the criterion and inspect the netlist topology to assign the constraints.</a:t>
            </a:r>
          </a:p>
          <a:p>
            <a:r>
              <a:rPr lang="en-US" dirty="0"/>
              <a:t>This approach is hard to scale.</a:t>
            </a:r>
          </a:p>
          <a:p>
            <a:r>
              <a:rPr lang="en-US" dirty="0"/>
              <a:t>Some other method use graph isomorphism as the criterion.</a:t>
            </a:r>
          </a:p>
          <a:p>
            <a:r>
              <a:rPr lang="en-US" dirty="0"/>
              <a:t>This approach is limited by the graph size and is inflexible because it is very difficult to be adjusted and cannot learn from data.</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6</a:t>
            </a:fld>
            <a:endParaRPr lang="en-US"/>
          </a:p>
        </p:txBody>
      </p:sp>
    </p:spTree>
    <p:extLst>
      <p:ext uri="{BB962C8B-B14F-4D97-AF65-F5344CB8AC3E}">
        <p14:creationId xmlns:p14="http://schemas.microsoft.com/office/powerpoint/2010/main" val="434229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recent trend is to use graph neural network to identify the symmetry constraints.</a:t>
            </a:r>
          </a:p>
          <a:p>
            <a:endParaRPr lang="en-US" dirty="0"/>
          </a:p>
          <a:p>
            <a:r>
              <a:rPr lang="en-US" dirty="0"/>
              <a:t>The plus is it enable the symmetry extractor to directly learn from data.</a:t>
            </a:r>
          </a:p>
          <a:p>
            <a:r>
              <a:rPr lang="en-US" dirty="0"/>
              <a:t>This enable the automation tool to get higher accuracy and can scale easily.</a:t>
            </a:r>
          </a:p>
          <a:p>
            <a:r>
              <a:rPr lang="en-US" dirty="0"/>
              <a:t>The machine learning approach free the software designer from coding the heuristics and allow the pattern recognition process to be automatic.</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7</a:t>
            </a:fld>
            <a:endParaRPr lang="en-US"/>
          </a:p>
        </p:txBody>
      </p:sp>
    </p:spTree>
    <p:extLst>
      <p:ext uri="{BB962C8B-B14F-4D97-AF65-F5344CB8AC3E}">
        <p14:creationId xmlns:p14="http://schemas.microsoft.com/office/powerpoint/2010/main" val="93698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still a few drawbacks of the current methods.</a:t>
            </a:r>
          </a:p>
          <a:p>
            <a:endParaRPr lang="en-US" dirty="0"/>
          </a:p>
          <a:p>
            <a:r>
              <a:rPr lang="en-US" dirty="0"/>
              <a:t>The first challenge is how to extend the symmetry detection to other constraints and parameters.</a:t>
            </a:r>
          </a:p>
          <a:p>
            <a:r>
              <a:rPr lang="en-US" dirty="0"/>
              <a:t>The existing methods are mostly solely working for symmetry detection and very few of them tries on other constraints.</a:t>
            </a:r>
          </a:p>
          <a:p>
            <a:r>
              <a:rPr lang="en-US" dirty="0"/>
              <a:t>One reason is that symmetry is closely related to the isomorphism in topology so to some degree, it is relatively easy compared to some other constraints.</a:t>
            </a:r>
          </a:p>
          <a:p>
            <a:endParaRPr lang="en-US" dirty="0"/>
          </a:p>
          <a:p>
            <a:r>
              <a:rPr lang="en-US" dirty="0"/>
              <a:t>Another major reason is the data.</a:t>
            </a:r>
          </a:p>
          <a:p>
            <a:r>
              <a:rPr lang="en-US" dirty="0"/>
              <a:t>Unlike matching which is very common in AMS circuit design, other constraints either are fewer or hard to quantify.</a:t>
            </a:r>
          </a:p>
          <a:p>
            <a:endParaRPr lang="en-US" dirty="0"/>
          </a:p>
          <a:p>
            <a:r>
              <a:rPr lang="en-US" dirty="0"/>
              <a:t>Our idea to solve this challenge is to leverage the transfer learning and the idea of pre-trained representation learning.</a:t>
            </a:r>
          </a:p>
          <a:p>
            <a:r>
              <a:rPr lang="en-US" dirty="0"/>
              <a:t>We propose to train a representation model for analog circuits using a large-scale design database.</a:t>
            </a:r>
          </a:p>
          <a:p>
            <a:r>
              <a:rPr lang="en-US" dirty="0"/>
              <a:t>Then we transfer the pre-trained model for other downstream tasks.</a:t>
            </a:r>
          </a:p>
          <a:p>
            <a:r>
              <a:rPr lang="en-US" dirty="0"/>
              <a:t>This methodology can help improving the data efficiency and enable few-shot learning for other constrain types.</a:t>
            </a:r>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8</a:t>
            </a:fld>
            <a:endParaRPr lang="en-US"/>
          </a:p>
        </p:txBody>
      </p:sp>
    </p:spTree>
    <p:extLst>
      <p:ext uri="{BB962C8B-B14F-4D97-AF65-F5344CB8AC3E}">
        <p14:creationId xmlns:p14="http://schemas.microsoft.com/office/powerpoint/2010/main" val="6710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show the overall picture of this work.</a:t>
            </a:r>
          </a:p>
          <a:p>
            <a:endParaRPr lang="en-US" dirty="0"/>
          </a:p>
          <a:p>
            <a:r>
              <a:rPr lang="en-US" dirty="0"/>
              <a:t>On the methodology side, we propose to pre-train a circuit representation model with unsupervised learning.</a:t>
            </a:r>
          </a:p>
          <a:p>
            <a:r>
              <a:rPr lang="en-US" dirty="0"/>
              <a:t>In the pre-training, we let the model predict the placement distance of instances in manual layouts to let the model learns valuable knowledge for the AMS circuits.</a:t>
            </a:r>
          </a:p>
          <a:p>
            <a:r>
              <a:rPr lang="en-US" dirty="0"/>
              <a:t>Then we can transfer the learned knowledge to other downstream tasks.</a:t>
            </a:r>
          </a:p>
          <a:p>
            <a:endParaRPr lang="en-US" dirty="0"/>
          </a:p>
          <a:p>
            <a:r>
              <a:rPr lang="en-US" dirty="0"/>
              <a:t>On the algorithm side, we propose the TAG model.</a:t>
            </a:r>
          </a:p>
          <a:p>
            <a:r>
              <a:rPr lang="en-US" dirty="0"/>
              <a:t>It introduces the natural language texts in circuit representation and the self-attention layers into the network architecture.</a:t>
            </a:r>
          </a:p>
          <a:p>
            <a:r>
              <a:rPr lang="en-US" dirty="0"/>
              <a:t>Together with the graph neural network, our proposed model can largely improve the capability of neural network on capturing the circuit architecture.</a:t>
            </a:r>
          </a:p>
          <a:p>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10</a:t>
            </a:fld>
            <a:endParaRPr lang="en-US"/>
          </a:p>
        </p:txBody>
      </p:sp>
    </p:spTree>
    <p:extLst>
      <p:ext uri="{BB962C8B-B14F-4D97-AF65-F5344CB8AC3E}">
        <p14:creationId xmlns:p14="http://schemas.microsoft.com/office/powerpoint/2010/main" val="155015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about the methodology.</a:t>
            </a:r>
          </a:p>
          <a:p>
            <a:endParaRPr lang="en-US" dirty="0"/>
          </a:p>
          <a:p>
            <a:r>
              <a:rPr lang="en-US" dirty="0"/>
              <a:t>We choose the placement distance as the pre-training prediction target.</a:t>
            </a:r>
          </a:p>
          <a:p>
            <a:r>
              <a:rPr lang="en-US" dirty="0"/>
              <a:t>It is closely related to the proximity that is a result of manual layout design expertise.</a:t>
            </a:r>
          </a:p>
          <a:p>
            <a:endParaRPr lang="en-US" dirty="0"/>
          </a:p>
          <a:p>
            <a:r>
              <a:rPr lang="en-US" dirty="0"/>
              <a:t>We use an industrial extraction tool </a:t>
            </a:r>
            <a:r>
              <a:rPr lang="en-US" dirty="0" err="1"/>
              <a:t>StarRC</a:t>
            </a:r>
            <a:r>
              <a:rPr lang="en-US" dirty="0"/>
              <a:t> to extract the device position from manual layouts.</a:t>
            </a:r>
          </a:p>
          <a:p>
            <a:r>
              <a:rPr lang="en-US" dirty="0"/>
              <a:t>Our training data are from an industrial design database from Nvidia.</a:t>
            </a:r>
          </a:p>
          <a:p>
            <a:r>
              <a:rPr lang="en-US" dirty="0"/>
              <a:t>It contains many mixed-signal designs in TSMC 5nm technology.</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854CD089-52E0-0F4C-BAA1-402AF4B2A063}" type="slidenum">
              <a:rPr lang="en-US" smtClean="0"/>
              <a:pPr>
                <a:defRPr/>
              </a:pPr>
              <a:t>11</a:t>
            </a:fld>
            <a:endParaRPr lang="en-US"/>
          </a:p>
        </p:txBody>
      </p:sp>
    </p:spTree>
    <p:extLst>
      <p:ext uri="{BB962C8B-B14F-4D97-AF65-F5344CB8AC3E}">
        <p14:creationId xmlns:p14="http://schemas.microsoft.com/office/powerpoint/2010/main" val="1068407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54D5-A4B8-44F1-B7E3-5F69EA22E235}"/>
              </a:ext>
            </a:extLst>
          </p:cNvPr>
          <p:cNvSpPr>
            <a:spLocks noGrp="1"/>
          </p:cNvSpPr>
          <p:nvPr>
            <p:ph type="ctrTitle"/>
          </p:nvPr>
        </p:nvSpPr>
        <p:spPr>
          <a:xfrm>
            <a:off x="1524000" y="2527214"/>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ADE19EC-7263-4CE8-B170-3CC09EC0433A}"/>
              </a:ext>
            </a:extLst>
          </p:cNvPr>
          <p:cNvSpPr>
            <a:spLocks noGrp="1"/>
          </p:cNvSpPr>
          <p:nvPr>
            <p:ph type="subTitle" idx="1"/>
          </p:nvPr>
        </p:nvSpPr>
        <p:spPr>
          <a:xfrm>
            <a:off x="1524000" y="5006889"/>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BF36B3-F493-45E3-8184-179FD3513B66}"/>
              </a:ext>
            </a:extLst>
          </p:cNvPr>
          <p:cNvSpPr>
            <a:spLocks noGrp="1"/>
          </p:cNvSpPr>
          <p:nvPr>
            <p:ph type="dt" sz="half" idx="10"/>
          </p:nvPr>
        </p:nvSpPr>
        <p:spPr/>
        <p:txBody>
          <a:bodyPr/>
          <a:lstStyle/>
          <a:p>
            <a:fld id="{A5C491DE-D431-2F4B-AF60-4441208A5D0E}" type="datetime1">
              <a:rPr lang="en-US" smtClean="0"/>
              <a:t>10/31/22</a:t>
            </a:fld>
            <a:endParaRPr lang="en-US"/>
          </a:p>
        </p:txBody>
      </p:sp>
      <p:sp>
        <p:nvSpPr>
          <p:cNvPr id="5" name="Footer Placeholder 4">
            <a:extLst>
              <a:ext uri="{FF2B5EF4-FFF2-40B4-BE49-F238E27FC236}">
                <a16:creationId xmlns:a16="http://schemas.microsoft.com/office/drawing/2014/main" id="{7DA35C8E-FD4F-4A40-AF2E-071CBBBED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3DF6-2DBE-4BE6-B298-FBBC8FE583A1}"/>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541180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E3AC-AD83-471B-AC59-CA55B42F3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15FAD-61AB-4B05-A024-B089465E3B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81B5E7-AE10-4B85-8EAA-D0FE691CB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7BCA5-8A6E-43DA-B153-4482BEC8096E}"/>
              </a:ext>
            </a:extLst>
          </p:cNvPr>
          <p:cNvSpPr>
            <a:spLocks noGrp="1"/>
          </p:cNvSpPr>
          <p:nvPr>
            <p:ph type="dt" sz="half" idx="10"/>
          </p:nvPr>
        </p:nvSpPr>
        <p:spPr/>
        <p:txBody>
          <a:bodyPr/>
          <a:lstStyle/>
          <a:p>
            <a:fld id="{90472398-EAE7-0A42-BCF8-BA5C7E3C84C3}" type="datetime1">
              <a:rPr lang="en-US" smtClean="0"/>
              <a:t>10/31/22</a:t>
            </a:fld>
            <a:endParaRPr lang="en-US"/>
          </a:p>
        </p:txBody>
      </p:sp>
      <p:sp>
        <p:nvSpPr>
          <p:cNvPr id="6" name="Footer Placeholder 5">
            <a:extLst>
              <a:ext uri="{FF2B5EF4-FFF2-40B4-BE49-F238E27FC236}">
                <a16:creationId xmlns:a16="http://schemas.microsoft.com/office/drawing/2014/main" id="{EEED2B6D-EBF3-45CC-B10C-94B0463B7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1ED41-B801-4586-9060-0988B52F112B}"/>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1017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77C4-CFA9-4617-9264-1C8C10ED16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443519-0EA1-4210-B67F-62E579B0C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08D75-A3E6-4ACA-9450-A2C452E931FB}"/>
              </a:ext>
            </a:extLst>
          </p:cNvPr>
          <p:cNvSpPr>
            <a:spLocks noGrp="1"/>
          </p:cNvSpPr>
          <p:nvPr>
            <p:ph type="dt" sz="half" idx="10"/>
          </p:nvPr>
        </p:nvSpPr>
        <p:spPr/>
        <p:txBody>
          <a:bodyPr/>
          <a:lstStyle/>
          <a:p>
            <a:fld id="{2046A42A-D99D-6949-83CE-445C8A1ABCC2}" type="datetime1">
              <a:rPr lang="en-US" smtClean="0"/>
              <a:t>10/31/22</a:t>
            </a:fld>
            <a:endParaRPr lang="en-US"/>
          </a:p>
        </p:txBody>
      </p:sp>
      <p:sp>
        <p:nvSpPr>
          <p:cNvPr id="5" name="Footer Placeholder 4">
            <a:extLst>
              <a:ext uri="{FF2B5EF4-FFF2-40B4-BE49-F238E27FC236}">
                <a16:creationId xmlns:a16="http://schemas.microsoft.com/office/drawing/2014/main" id="{D8BFD8FE-6C42-4771-A6D4-06B3BECC4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843E1B-9398-4E4B-8F92-A733B1AB88F2}"/>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416955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E0D6F9-BF55-4F5D-9AA7-7762BF6206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5DC0A9-82B4-4494-B3C0-FED33B45E6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A4D4A-C6F4-4C6F-A27A-7400885DCDB7}"/>
              </a:ext>
            </a:extLst>
          </p:cNvPr>
          <p:cNvSpPr>
            <a:spLocks noGrp="1"/>
          </p:cNvSpPr>
          <p:nvPr>
            <p:ph type="dt" sz="half" idx="10"/>
          </p:nvPr>
        </p:nvSpPr>
        <p:spPr/>
        <p:txBody>
          <a:bodyPr/>
          <a:lstStyle/>
          <a:p>
            <a:fld id="{14BDE1C5-623D-E54F-BC89-2586C3289243}" type="datetime1">
              <a:rPr lang="en-US" smtClean="0"/>
              <a:t>10/31/22</a:t>
            </a:fld>
            <a:endParaRPr lang="en-US"/>
          </a:p>
        </p:txBody>
      </p:sp>
      <p:sp>
        <p:nvSpPr>
          <p:cNvPr id="5" name="Footer Placeholder 4">
            <a:extLst>
              <a:ext uri="{FF2B5EF4-FFF2-40B4-BE49-F238E27FC236}">
                <a16:creationId xmlns:a16="http://schemas.microsoft.com/office/drawing/2014/main" id="{8EA3A509-8A0F-4D03-8F84-6965C657E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D8D18-3B1E-425F-9BBE-7E3EC412402B}"/>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376771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78B2F33-DAA9-1499-FD91-AC980C60F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2" name="Title 1">
            <a:extLst>
              <a:ext uri="{FF2B5EF4-FFF2-40B4-BE49-F238E27FC236}">
                <a16:creationId xmlns:a16="http://schemas.microsoft.com/office/drawing/2014/main" id="{429F54D5-A4B8-44F1-B7E3-5F69EA22E235}"/>
              </a:ext>
            </a:extLst>
          </p:cNvPr>
          <p:cNvSpPr>
            <a:spLocks noGrp="1"/>
          </p:cNvSpPr>
          <p:nvPr>
            <p:ph type="ctrTitle"/>
          </p:nvPr>
        </p:nvSpPr>
        <p:spPr>
          <a:xfrm>
            <a:off x="1524000" y="2003997"/>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ADE19EC-7263-4CE8-B170-3CC09EC0433A}"/>
              </a:ext>
            </a:extLst>
          </p:cNvPr>
          <p:cNvSpPr>
            <a:spLocks noGrp="1"/>
          </p:cNvSpPr>
          <p:nvPr>
            <p:ph type="subTitle" idx="1"/>
          </p:nvPr>
        </p:nvSpPr>
        <p:spPr>
          <a:xfrm>
            <a:off x="1524000" y="4483672"/>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BF36B3-F493-45E3-8184-179FD3513B66}"/>
              </a:ext>
            </a:extLst>
          </p:cNvPr>
          <p:cNvSpPr>
            <a:spLocks noGrp="1"/>
          </p:cNvSpPr>
          <p:nvPr>
            <p:ph type="dt" sz="half" idx="10"/>
          </p:nvPr>
        </p:nvSpPr>
        <p:spPr/>
        <p:txBody>
          <a:bodyPr/>
          <a:lstStyle/>
          <a:p>
            <a:fld id="{DBCF7566-3ECE-574C-938B-840D376AEE26}" type="datetime1">
              <a:rPr lang="en-US" smtClean="0"/>
              <a:t>10/31/22</a:t>
            </a:fld>
            <a:endParaRPr lang="en-US"/>
          </a:p>
        </p:txBody>
      </p:sp>
      <p:sp>
        <p:nvSpPr>
          <p:cNvPr id="5" name="Footer Placeholder 4">
            <a:extLst>
              <a:ext uri="{FF2B5EF4-FFF2-40B4-BE49-F238E27FC236}">
                <a16:creationId xmlns:a16="http://schemas.microsoft.com/office/drawing/2014/main" id="{7DA35C8E-FD4F-4A40-AF2E-071CBBBED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3DF6-2DBE-4BE6-B298-FBBC8FE583A1}"/>
              </a:ext>
            </a:extLst>
          </p:cNvPr>
          <p:cNvSpPr>
            <a:spLocks noGrp="1"/>
          </p:cNvSpPr>
          <p:nvPr>
            <p:ph type="sldNum" sz="quarter" idx="12"/>
          </p:nvPr>
        </p:nvSpPr>
        <p:spPr/>
        <p:txBody>
          <a:bodyPr/>
          <a:lstStyle/>
          <a:p>
            <a:fld id="{3B262475-B39C-4809-B838-6955B4973FE0}" type="slidenum">
              <a:rPr lang="en-US" smtClean="0"/>
              <a:t>‹#›</a:t>
            </a:fld>
            <a:endParaRPr lang="en-US"/>
          </a:p>
        </p:txBody>
      </p:sp>
      <p:pic>
        <p:nvPicPr>
          <p:cNvPr id="11" name="Picture 10" descr="Text&#10;&#10;Description automatically generated">
            <a:extLst>
              <a:ext uri="{FF2B5EF4-FFF2-40B4-BE49-F238E27FC236}">
                <a16:creationId xmlns:a16="http://schemas.microsoft.com/office/drawing/2014/main" id="{4A32F2AF-3D0C-0763-4C07-5BB445D243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8923" y="654250"/>
            <a:ext cx="3264876" cy="2265662"/>
          </a:xfrm>
          <a:prstGeom prst="rect">
            <a:avLst/>
          </a:prstGeom>
        </p:spPr>
      </p:pic>
    </p:spTree>
    <p:extLst>
      <p:ext uri="{BB962C8B-B14F-4D97-AF65-F5344CB8AC3E}">
        <p14:creationId xmlns:p14="http://schemas.microsoft.com/office/powerpoint/2010/main" val="313977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7884-C1F1-4E13-9B64-C635B26A97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6019-710E-42A3-A5C4-ADF2A48081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C7D4D-E415-459D-AF24-2C3C6FA2FA53}"/>
              </a:ext>
            </a:extLst>
          </p:cNvPr>
          <p:cNvSpPr>
            <a:spLocks noGrp="1"/>
          </p:cNvSpPr>
          <p:nvPr>
            <p:ph type="dt" sz="half" idx="10"/>
          </p:nvPr>
        </p:nvSpPr>
        <p:spPr/>
        <p:txBody>
          <a:bodyPr/>
          <a:lstStyle/>
          <a:p>
            <a:fld id="{A4C3A657-CECE-124F-8EF0-53C313817CB5}" type="datetime1">
              <a:rPr lang="en-US" smtClean="0"/>
              <a:t>10/31/22</a:t>
            </a:fld>
            <a:endParaRPr lang="en-US"/>
          </a:p>
        </p:txBody>
      </p:sp>
      <p:sp>
        <p:nvSpPr>
          <p:cNvPr id="5" name="Footer Placeholder 4">
            <a:extLst>
              <a:ext uri="{FF2B5EF4-FFF2-40B4-BE49-F238E27FC236}">
                <a16:creationId xmlns:a16="http://schemas.microsoft.com/office/drawing/2014/main" id="{A1E0AF9E-A01C-400C-B1AF-836E7D3FB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A2A9A-3F39-4337-A900-981A68766155}"/>
              </a:ext>
            </a:extLst>
          </p:cNvPr>
          <p:cNvSpPr>
            <a:spLocks noGrp="1"/>
          </p:cNvSpPr>
          <p:nvPr>
            <p:ph type="sldNum" sz="quarter" idx="12"/>
          </p:nvPr>
        </p:nvSpPr>
        <p:spPr>
          <a:xfrm>
            <a:off x="8153400" y="6356350"/>
            <a:ext cx="2743200" cy="365125"/>
          </a:xfrm>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376503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741F-0D22-4F5A-86A8-CA040B0B8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EDBBE5-C55E-4609-AC7C-A0C3FF9ED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9D4F95-2475-4F3F-8FEA-F76084EE8811}"/>
              </a:ext>
            </a:extLst>
          </p:cNvPr>
          <p:cNvSpPr>
            <a:spLocks noGrp="1"/>
          </p:cNvSpPr>
          <p:nvPr>
            <p:ph type="dt" sz="half" idx="10"/>
          </p:nvPr>
        </p:nvSpPr>
        <p:spPr/>
        <p:txBody>
          <a:bodyPr/>
          <a:lstStyle/>
          <a:p>
            <a:fld id="{BCB3AC61-280D-4848-ACDE-F61A0D13125A}" type="datetime1">
              <a:rPr lang="en-US" smtClean="0"/>
              <a:t>10/31/22</a:t>
            </a:fld>
            <a:endParaRPr lang="en-US"/>
          </a:p>
        </p:txBody>
      </p:sp>
      <p:sp>
        <p:nvSpPr>
          <p:cNvPr id="5" name="Footer Placeholder 4">
            <a:extLst>
              <a:ext uri="{FF2B5EF4-FFF2-40B4-BE49-F238E27FC236}">
                <a16:creationId xmlns:a16="http://schemas.microsoft.com/office/drawing/2014/main" id="{E935DA18-D4D2-450E-901A-4BF7C0F3E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B0973-F1A7-406E-8FB1-0D7E5FE95433}"/>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374034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9AC3-EA5C-4D0C-99D1-9E54467D78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61AD40-C585-4C4D-ACA5-C4C0790E6D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C9246E-66DE-4032-8DF4-4BB810738B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DC1EBF-7C0A-4CA4-A1FB-379EA6AF82DD}"/>
              </a:ext>
            </a:extLst>
          </p:cNvPr>
          <p:cNvSpPr>
            <a:spLocks noGrp="1"/>
          </p:cNvSpPr>
          <p:nvPr>
            <p:ph type="dt" sz="half" idx="10"/>
          </p:nvPr>
        </p:nvSpPr>
        <p:spPr/>
        <p:txBody>
          <a:bodyPr/>
          <a:lstStyle/>
          <a:p>
            <a:fld id="{9ACFBCDB-B179-9D4C-9947-CECEE7190AE1}" type="datetime1">
              <a:rPr lang="en-US" smtClean="0"/>
              <a:t>10/31/22</a:t>
            </a:fld>
            <a:endParaRPr lang="en-US"/>
          </a:p>
        </p:txBody>
      </p:sp>
      <p:sp>
        <p:nvSpPr>
          <p:cNvPr id="6" name="Footer Placeholder 5">
            <a:extLst>
              <a:ext uri="{FF2B5EF4-FFF2-40B4-BE49-F238E27FC236}">
                <a16:creationId xmlns:a16="http://schemas.microsoft.com/office/drawing/2014/main" id="{26085AB9-80F9-4063-8925-3338FCFDC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9235F-456A-4952-B6D7-45CE928E90EB}"/>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62270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D17C-BE01-43BE-955A-D1D3D5DF35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F4D1C5-B73E-4C92-8991-73DF383E8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936998-C827-4802-B303-FDA9A7B543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3DF8D8-2A30-43B3-B35A-180A67B39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5613F8-D11F-4824-8634-FA3C27E907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CA731E-2CA8-4673-A852-C743CF172897}"/>
              </a:ext>
            </a:extLst>
          </p:cNvPr>
          <p:cNvSpPr>
            <a:spLocks noGrp="1"/>
          </p:cNvSpPr>
          <p:nvPr>
            <p:ph type="dt" sz="half" idx="10"/>
          </p:nvPr>
        </p:nvSpPr>
        <p:spPr/>
        <p:txBody>
          <a:bodyPr/>
          <a:lstStyle/>
          <a:p>
            <a:fld id="{00DA8F77-1AE6-3847-8626-77D54A8ED2C8}" type="datetime1">
              <a:rPr lang="en-US" smtClean="0"/>
              <a:t>10/31/22</a:t>
            </a:fld>
            <a:endParaRPr lang="en-US"/>
          </a:p>
        </p:txBody>
      </p:sp>
      <p:sp>
        <p:nvSpPr>
          <p:cNvPr id="8" name="Footer Placeholder 7">
            <a:extLst>
              <a:ext uri="{FF2B5EF4-FFF2-40B4-BE49-F238E27FC236}">
                <a16:creationId xmlns:a16="http://schemas.microsoft.com/office/drawing/2014/main" id="{3E50DBA7-573A-4E60-BF21-75641E3727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B6C573-512A-4F96-B3ED-22CEF4E05DEE}"/>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259811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9F3F-17E2-4267-8381-BD84DB17E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C2ABF4-07DD-48BD-BD2F-7446B7DEEC23}"/>
              </a:ext>
            </a:extLst>
          </p:cNvPr>
          <p:cNvSpPr>
            <a:spLocks noGrp="1"/>
          </p:cNvSpPr>
          <p:nvPr>
            <p:ph type="dt" sz="half" idx="10"/>
          </p:nvPr>
        </p:nvSpPr>
        <p:spPr/>
        <p:txBody>
          <a:bodyPr/>
          <a:lstStyle/>
          <a:p>
            <a:fld id="{B2052339-77B6-8B41-A771-1D1C1A1670F4}" type="datetime1">
              <a:rPr lang="en-US" smtClean="0"/>
              <a:t>10/31/22</a:t>
            </a:fld>
            <a:endParaRPr lang="en-US"/>
          </a:p>
        </p:txBody>
      </p:sp>
      <p:sp>
        <p:nvSpPr>
          <p:cNvPr id="4" name="Footer Placeholder 3">
            <a:extLst>
              <a:ext uri="{FF2B5EF4-FFF2-40B4-BE49-F238E27FC236}">
                <a16:creationId xmlns:a16="http://schemas.microsoft.com/office/drawing/2014/main" id="{6014B65E-4DD4-48F4-BDF4-1D902F7356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A86A30-4B4B-4995-AAE1-80A34FD48EB9}"/>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59162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AF3A2-B2AC-440E-BAA4-E3A76B274C4C}"/>
              </a:ext>
            </a:extLst>
          </p:cNvPr>
          <p:cNvSpPr>
            <a:spLocks noGrp="1"/>
          </p:cNvSpPr>
          <p:nvPr>
            <p:ph type="dt" sz="half" idx="10"/>
          </p:nvPr>
        </p:nvSpPr>
        <p:spPr/>
        <p:txBody>
          <a:bodyPr/>
          <a:lstStyle/>
          <a:p>
            <a:fld id="{EA14C265-0965-1E4D-8C21-8B75E947816A}" type="datetime1">
              <a:rPr lang="en-US" smtClean="0"/>
              <a:t>10/31/22</a:t>
            </a:fld>
            <a:endParaRPr lang="en-US"/>
          </a:p>
        </p:txBody>
      </p:sp>
      <p:sp>
        <p:nvSpPr>
          <p:cNvPr id="3" name="Footer Placeholder 2">
            <a:extLst>
              <a:ext uri="{FF2B5EF4-FFF2-40B4-BE49-F238E27FC236}">
                <a16:creationId xmlns:a16="http://schemas.microsoft.com/office/drawing/2014/main" id="{AEE53AFA-D8D7-41B9-93D7-EF020AA425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8B9B85-D1CE-4A88-85E8-B8B94DD75281}"/>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87262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CC21-A270-49FF-81E7-FFEC5D2CD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DC8F1-F554-45F4-AFA3-D0184FE4D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3F8634-711C-4E3C-A8C2-EFB4EDDA2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62789-5773-4049-86E6-441C88B7F24A}"/>
              </a:ext>
            </a:extLst>
          </p:cNvPr>
          <p:cNvSpPr>
            <a:spLocks noGrp="1"/>
          </p:cNvSpPr>
          <p:nvPr>
            <p:ph type="dt" sz="half" idx="10"/>
          </p:nvPr>
        </p:nvSpPr>
        <p:spPr/>
        <p:txBody>
          <a:bodyPr/>
          <a:lstStyle/>
          <a:p>
            <a:fld id="{DBE3AA44-B05B-E44F-AA32-78A939848D33}" type="datetime1">
              <a:rPr lang="en-US" smtClean="0"/>
              <a:t>10/31/22</a:t>
            </a:fld>
            <a:endParaRPr lang="en-US"/>
          </a:p>
        </p:txBody>
      </p:sp>
      <p:sp>
        <p:nvSpPr>
          <p:cNvPr id="6" name="Footer Placeholder 5">
            <a:extLst>
              <a:ext uri="{FF2B5EF4-FFF2-40B4-BE49-F238E27FC236}">
                <a16:creationId xmlns:a16="http://schemas.microsoft.com/office/drawing/2014/main" id="{A43DEDA0-BB04-463F-9C8A-512A36DF0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97865-2FE1-4665-9612-E949B430245B}"/>
              </a:ext>
            </a:extLst>
          </p:cNvPr>
          <p:cNvSpPr>
            <a:spLocks noGrp="1"/>
          </p:cNvSpPr>
          <p:nvPr>
            <p:ph type="sldNum" sz="quarter" idx="12"/>
          </p:nvPr>
        </p:nvSpPr>
        <p:spPr/>
        <p:txBody>
          <a:bodyPr/>
          <a:lstStyle/>
          <a:p>
            <a:fld id="{3B262475-B39C-4809-B838-6955B4973FE0}" type="slidenum">
              <a:rPr lang="en-US" smtClean="0"/>
              <a:t>‹#›</a:t>
            </a:fld>
            <a:endParaRPr lang="en-US"/>
          </a:p>
        </p:txBody>
      </p:sp>
    </p:spTree>
    <p:extLst>
      <p:ext uri="{BB962C8B-B14F-4D97-AF65-F5344CB8AC3E}">
        <p14:creationId xmlns:p14="http://schemas.microsoft.com/office/powerpoint/2010/main" val="15990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2A589C-2601-4687-A2AC-33266A037B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B96DD-655A-4BC3-8841-182C3FCDD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19E8A-D703-430A-969E-8D85441B8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158BE-36DC-1847-A255-78AC0E961AD8}" type="datetime1">
              <a:rPr lang="en-US" smtClean="0"/>
              <a:t>10/31/22</a:t>
            </a:fld>
            <a:endParaRPr lang="en-US"/>
          </a:p>
        </p:txBody>
      </p:sp>
      <p:sp>
        <p:nvSpPr>
          <p:cNvPr id="5" name="Footer Placeholder 4">
            <a:extLst>
              <a:ext uri="{FF2B5EF4-FFF2-40B4-BE49-F238E27FC236}">
                <a16:creationId xmlns:a16="http://schemas.microsoft.com/office/drawing/2014/main" id="{E37A97B4-51A2-4DF8-9CFD-BE29AC49A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3E3C33-19A4-4B6A-8053-182CECB2C2E5}"/>
              </a:ext>
            </a:extLst>
          </p:cNvPr>
          <p:cNvSpPr>
            <a:spLocks noGrp="1"/>
          </p:cNvSpPr>
          <p:nvPr>
            <p:ph type="sldNum" sz="quarter" idx="4"/>
          </p:nvPr>
        </p:nvSpPr>
        <p:spPr>
          <a:xfrm>
            <a:off x="7996583"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62475-B39C-4809-B838-6955B4973FE0}" type="slidenum">
              <a:rPr lang="en-US" smtClean="0"/>
              <a:t>‹#›</a:t>
            </a:fld>
            <a:endParaRPr lang="en-US" dirty="0"/>
          </a:p>
        </p:txBody>
      </p:sp>
      <p:pic>
        <p:nvPicPr>
          <p:cNvPr id="1026" name="Picture 2" descr="Start Registration - 2022 IEEE/ACM International Conference On Computer  Aided Design (ICCAD)">
            <a:extLst>
              <a:ext uri="{FF2B5EF4-FFF2-40B4-BE49-F238E27FC236}">
                <a16:creationId xmlns:a16="http://schemas.microsoft.com/office/drawing/2014/main" id="{75085A9D-FDD9-CB20-3700-15F70B6FA6C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82316" y="6090161"/>
            <a:ext cx="929067" cy="70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95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hyperlink" Target="https://arxiv.org/pdf/1810.00826.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7.04606"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607.04606"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hyperlink" Target="https://arxiv.org/pdf/1810.00826.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607.04606"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ieeexplore.ieee.org/document/921862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ieeexplore.ieee.org/document/894206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dl.acm.org/doi/10.1145/3394885.343154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l.acm.org/doi/abs/10.1145/3489517.3530410" TargetMode="External"/><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hyperlink" Target="https://dl.acm.org/doi/abs/10.1145/3489517.3530497"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6D6F7-2C0C-F379-F438-B0C8D5B7C4E4}"/>
              </a:ext>
            </a:extLst>
          </p:cNvPr>
          <p:cNvSpPr>
            <a:spLocks noGrp="1"/>
          </p:cNvSpPr>
          <p:nvPr>
            <p:ph type="ctrTitle"/>
          </p:nvPr>
        </p:nvSpPr>
        <p:spPr>
          <a:xfrm>
            <a:off x="1524000" y="1940573"/>
            <a:ext cx="9144000" cy="2387600"/>
          </a:xfrm>
        </p:spPr>
        <p:txBody>
          <a:bodyPr>
            <a:normAutofit fontScale="90000"/>
          </a:bodyPr>
          <a:lstStyle/>
          <a:p>
            <a:r>
              <a:rPr lang="en-US" dirty="0">
                <a:latin typeface="Helvetica Neue"/>
              </a:rPr>
              <a:t>TAG: Learning Circuit Spatial Embedding From Layouts</a:t>
            </a:r>
            <a:endParaRPr lang="en-US" dirty="0"/>
          </a:p>
        </p:txBody>
      </p:sp>
      <p:sp>
        <p:nvSpPr>
          <p:cNvPr id="5" name="Subtitle 4">
            <a:extLst>
              <a:ext uri="{FF2B5EF4-FFF2-40B4-BE49-F238E27FC236}">
                <a16:creationId xmlns:a16="http://schemas.microsoft.com/office/drawing/2014/main" id="{396015AF-BB12-D8FD-8F9C-294EEE32F63D}"/>
              </a:ext>
            </a:extLst>
          </p:cNvPr>
          <p:cNvSpPr>
            <a:spLocks noGrp="1"/>
          </p:cNvSpPr>
          <p:nvPr>
            <p:ph type="subTitle" idx="1"/>
          </p:nvPr>
        </p:nvSpPr>
        <p:spPr>
          <a:xfrm>
            <a:off x="1524000" y="4420247"/>
            <a:ext cx="9339470" cy="1950735"/>
          </a:xfrm>
        </p:spPr>
        <p:txBody>
          <a:bodyPr>
            <a:normAutofit fontScale="55000" lnSpcReduction="20000"/>
          </a:bodyPr>
          <a:lstStyle/>
          <a:p>
            <a:pPr>
              <a:defRPr/>
            </a:pPr>
            <a:r>
              <a:rPr lang="en-US" altLang="zh-CN" b="1" dirty="0">
                <a:latin typeface="Helvetica Neue"/>
              </a:rPr>
              <a:t>Keren Zhu</a:t>
            </a:r>
            <a:r>
              <a:rPr lang="en-US" altLang="zh-CN" b="1" baseline="30000" dirty="0">
                <a:latin typeface="Helvetica Neue"/>
              </a:rPr>
              <a:t>1</a:t>
            </a:r>
            <a:r>
              <a:rPr lang="en-US" altLang="zh-CN" dirty="0">
                <a:latin typeface="Helvetica Neue"/>
              </a:rPr>
              <a:t>, Hao Chen</a:t>
            </a:r>
            <a:r>
              <a:rPr lang="en-US" altLang="zh-CN" baseline="30000" dirty="0">
                <a:latin typeface="Helvetica Neue"/>
              </a:rPr>
              <a:t>1</a:t>
            </a:r>
            <a:r>
              <a:rPr lang="en-US" altLang="zh-CN" dirty="0">
                <a:latin typeface="Helvetica Neue"/>
              </a:rPr>
              <a:t>, Walker J. Turner</a:t>
            </a:r>
            <a:r>
              <a:rPr lang="en-US" altLang="zh-CN" baseline="30000" dirty="0">
                <a:latin typeface="Helvetica Neue"/>
              </a:rPr>
              <a:t>2</a:t>
            </a:r>
            <a:r>
              <a:rPr lang="en-US" altLang="zh-CN" dirty="0">
                <a:latin typeface="Helvetica Neue"/>
              </a:rPr>
              <a:t>, George F. Kokai</a:t>
            </a:r>
            <a:r>
              <a:rPr lang="en-US" altLang="zh-CN" baseline="30000" dirty="0">
                <a:latin typeface="Helvetica Neue"/>
              </a:rPr>
              <a:t>2</a:t>
            </a:r>
            <a:r>
              <a:rPr lang="en-US" altLang="zh-CN" dirty="0">
                <a:latin typeface="Helvetica Neue"/>
              </a:rPr>
              <a:t>, Po-</a:t>
            </a:r>
            <a:r>
              <a:rPr lang="en-US" altLang="zh-CN" dirty="0" err="1">
                <a:latin typeface="Helvetica Neue"/>
              </a:rPr>
              <a:t>Hsuan</a:t>
            </a:r>
            <a:r>
              <a:rPr lang="en-US" altLang="zh-CN" dirty="0">
                <a:latin typeface="Helvetica Neue"/>
              </a:rPr>
              <a:t> Wei</a:t>
            </a:r>
            <a:r>
              <a:rPr lang="en-US" altLang="zh-CN" baseline="30000" dirty="0">
                <a:latin typeface="Helvetica Neue"/>
              </a:rPr>
              <a:t>2</a:t>
            </a:r>
            <a:r>
              <a:rPr lang="en-US" altLang="zh-CN" dirty="0">
                <a:latin typeface="Helvetica Neue"/>
              </a:rPr>
              <a:t>, David Z. Pan</a:t>
            </a:r>
            <a:r>
              <a:rPr lang="en-US" altLang="zh-CN" baseline="30000" dirty="0">
                <a:latin typeface="Helvetica Neue"/>
              </a:rPr>
              <a:t>1</a:t>
            </a:r>
            <a:r>
              <a:rPr lang="en-US" altLang="zh-CN" dirty="0">
                <a:latin typeface="Helvetica Neue"/>
              </a:rPr>
              <a:t> and </a:t>
            </a:r>
            <a:r>
              <a:rPr lang="en-US" altLang="zh-CN" dirty="0" err="1">
                <a:latin typeface="Helvetica Neue"/>
              </a:rPr>
              <a:t>Haoxing</a:t>
            </a:r>
            <a:r>
              <a:rPr lang="en-US" altLang="zh-CN" dirty="0">
                <a:latin typeface="Helvetica Neue"/>
              </a:rPr>
              <a:t> Ren</a:t>
            </a:r>
            <a:r>
              <a:rPr lang="en-US" altLang="zh-CN" baseline="30000" dirty="0">
                <a:latin typeface="Helvetica Neue"/>
              </a:rPr>
              <a:t>2</a:t>
            </a:r>
            <a:endParaRPr lang="en-US" altLang="zh-CN" dirty="0">
              <a:latin typeface="Helvetica Neue"/>
            </a:endParaRPr>
          </a:p>
          <a:p>
            <a:pPr>
              <a:defRPr/>
            </a:pPr>
            <a:endParaRPr lang="en-US" altLang="zh-CN" baseline="30000" dirty="0">
              <a:latin typeface="Helvetica Neue"/>
            </a:endParaRPr>
          </a:p>
          <a:p>
            <a:pPr>
              <a:defRPr/>
            </a:pPr>
            <a:r>
              <a:rPr lang="en-US" altLang="zh-CN" baseline="30000" dirty="0">
                <a:latin typeface="Helvetica Neue"/>
              </a:rPr>
              <a:t>1</a:t>
            </a:r>
            <a:r>
              <a:rPr lang="en-US" altLang="zh-CN" dirty="0">
                <a:latin typeface="Helvetica Neue"/>
              </a:rPr>
              <a:t>ECE Department, The University of Texas at Austin</a:t>
            </a:r>
          </a:p>
          <a:p>
            <a:pPr>
              <a:defRPr/>
            </a:pPr>
            <a:r>
              <a:rPr lang="en-US" altLang="zh-CN" baseline="30000" dirty="0">
                <a:latin typeface="Helvetica Neue"/>
              </a:rPr>
              <a:t>2</a:t>
            </a:r>
            <a:r>
              <a:rPr lang="en-US" altLang="zh-CN" dirty="0">
                <a:latin typeface="Helvetica Neue"/>
              </a:rPr>
              <a:t>NVIDIA Corporation</a:t>
            </a:r>
          </a:p>
          <a:p>
            <a:pPr>
              <a:defRPr/>
            </a:pPr>
            <a:r>
              <a:rPr lang="en-US" altLang="zh-CN" dirty="0">
                <a:latin typeface="Helvetica Neue"/>
              </a:rPr>
              <a:t>keren.zhu@utexas.edu</a:t>
            </a:r>
          </a:p>
          <a:p>
            <a:pPr>
              <a:defRPr/>
            </a:pPr>
            <a:endParaRPr lang="en-US" altLang="zh-CN" dirty="0">
              <a:latin typeface="Helvetica Neue"/>
            </a:endParaRPr>
          </a:p>
          <a:p>
            <a:pPr>
              <a:defRPr/>
            </a:pPr>
            <a:r>
              <a:rPr lang="en-US" sz="2400" dirty="0"/>
              <a:t>This work is supported in part by NVIDIA Corporation, the DARPA IDEA program, and the NSF under Grant No. 1704758 and 2112665.</a:t>
            </a:r>
          </a:p>
          <a:p>
            <a:pPr>
              <a:defRPr/>
            </a:pPr>
            <a:endParaRPr lang="en-US" altLang="zh-CN" dirty="0">
              <a:latin typeface="Helvetica Neue"/>
            </a:endParaRPr>
          </a:p>
          <a:p>
            <a:pPr>
              <a:defRPr/>
            </a:pPr>
            <a:endParaRPr lang="en-US" dirty="0"/>
          </a:p>
        </p:txBody>
      </p:sp>
      <p:sp>
        <p:nvSpPr>
          <p:cNvPr id="2" name="Slide Number Placeholder 1">
            <a:extLst>
              <a:ext uri="{FF2B5EF4-FFF2-40B4-BE49-F238E27FC236}">
                <a16:creationId xmlns:a16="http://schemas.microsoft.com/office/drawing/2014/main" id="{BF69CA73-99FF-1A25-2B12-D7347BBF0D8F}"/>
              </a:ext>
            </a:extLst>
          </p:cNvPr>
          <p:cNvSpPr>
            <a:spLocks noGrp="1"/>
          </p:cNvSpPr>
          <p:nvPr>
            <p:ph type="sldNum" sz="quarter" idx="12"/>
          </p:nvPr>
        </p:nvSpPr>
        <p:spPr/>
        <p:txBody>
          <a:bodyPr/>
          <a:lstStyle/>
          <a:p>
            <a:fld id="{3B262475-B39C-4809-B838-6955B4973FE0}" type="slidenum">
              <a:rPr lang="en-US" smtClean="0"/>
              <a:t>1</a:t>
            </a:fld>
            <a:endParaRPr lang="en-US"/>
          </a:p>
        </p:txBody>
      </p:sp>
    </p:spTree>
    <p:extLst>
      <p:ext uri="{BB962C8B-B14F-4D97-AF65-F5344CB8AC3E}">
        <p14:creationId xmlns:p14="http://schemas.microsoft.com/office/powerpoint/2010/main" val="28983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3591-545A-3C9B-AD13-C3CF15FEE8A9}"/>
              </a:ext>
            </a:extLst>
          </p:cNvPr>
          <p:cNvSpPr>
            <a:spLocks noGrp="1"/>
          </p:cNvSpPr>
          <p:nvPr>
            <p:ph type="title"/>
          </p:nvPr>
        </p:nvSpPr>
        <p:spPr/>
        <p:txBody>
          <a:bodyPr/>
          <a:lstStyle/>
          <a:p>
            <a:r>
              <a:rPr lang="en-US" dirty="0"/>
              <a:t>Method: TAG Pre-trained Model</a:t>
            </a:r>
          </a:p>
        </p:txBody>
      </p:sp>
      <p:sp>
        <p:nvSpPr>
          <p:cNvPr id="3" name="Content Placeholder 2">
            <a:extLst>
              <a:ext uri="{FF2B5EF4-FFF2-40B4-BE49-F238E27FC236}">
                <a16:creationId xmlns:a16="http://schemas.microsoft.com/office/drawing/2014/main" id="{02311681-5394-BA4D-4421-70921A5C9562}"/>
              </a:ext>
            </a:extLst>
          </p:cNvPr>
          <p:cNvSpPr>
            <a:spLocks noGrp="1"/>
          </p:cNvSpPr>
          <p:nvPr>
            <p:ph idx="1"/>
          </p:nvPr>
        </p:nvSpPr>
        <p:spPr>
          <a:xfrm>
            <a:off x="838200" y="1447938"/>
            <a:ext cx="10515600" cy="4351338"/>
          </a:xfrm>
        </p:spPr>
        <p:txBody>
          <a:bodyPr/>
          <a:lstStyle/>
          <a:p>
            <a:r>
              <a:rPr lang="en-US" dirty="0"/>
              <a:t>Pre-train the representation with human layout data</a:t>
            </a:r>
          </a:p>
          <a:p>
            <a:pPr lvl="1"/>
            <a:r>
              <a:rPr lang="en-US" dirty="0"/>
              <a:t>Unsupervised pre-train with placement distance </a:t>
            </a:r>
          </a:p>
          <a:p>
            <a:pPr lvl="1"/>
            <a:r>
              <a:rPr lang="en-US" dirty="0"/>
              <a:t>Transfer pre-trained embedding to other tasks</a:t>
            </a:r>
          </a:p>
          <a:p>
            <a:r>
              <a:rPr lang="en-US" dirty="0"/>
              <a:t>Novel network model: </a:t>
            </a:r>
            <a:r>
              <a:rPr lang="en-US" b="1" u="sng" dirty="0"/>
              <a:t>T</a:t>
            </a:r>
            <a:r>
              <a:rPr lang="en-US" dirty="0"/>
              <a:t>ext, Self-</a:t>
            </a:r>
            <a:r>
              <a:rPr lang="en-US" b="1" u="sng" dirty="0"/>
              <a:t>A</a:t>
            </a:r>
            <a:r>
              <a:rPr lang="en-US" dirty="0"/>
              <a:t>ttention and </a:t>
            </a:r>
            <a:r>
              <a:rPr lang="en-US" b="1" u="sng" dirty="0"/>
              <a:t>G</a:t>
            </a:r>
            <a:r>
              <a:rPr lang="en-US" dirty="0"/>
              <a:t>NN</a:t>
            </a:r>
          </a:p>
        </p:txBody>
      </p:sp>
      <p:pic>
        <p:nvPicPr>
          <p:cNvPr id="8" name="Picture 7" descr="A screenshot of a computer&#10;&#10;Description automatically generated with low confidence">
            <a:extLst>
              <a:ext uri="{FF2B5EF4-FFF2-40B4-BE49-F238E27FC236}">
                <a16:creationId xmlns:a16="http://schemas.microsoft.com/office/drawing/2014/main" id="{74DA98B5-90AE-D668-1C4F-75836B908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53402"/>
            <a:ext cx="9034849" cy="3445106"/>
          </a:xfrm>
          <a:prstGeom prst="rect">
            <a:avLst/>
          </a:prstGeom>
        </p:spPr>
      </p:pic>
      <p:sp>
        <p:nvSpPr>
          <p:cNvPr id="4" name="Slide Number Placeholder 3">
            <a:extLst>
              <a:ext uri="{FF2B5EF4-FFF2-40B4-BE49-F238E27FC236}">
                <a16:creationId xmlns:a16="http://schemas.microsoft.com/office/drawing/2014/main" id="{ED398A24-C94C-A800-9E68-001F8B058A1A}"/>
              </a:ext>
            </a:extLst>
          </p:cNvPr>
          <p:cNvSpPr>
            <a:spLocks noGrp="1"/>
          </p:cNvSpPr>
          <p:nvPr>
            <p:ph type="sldNum" sz="quarter" idx="12"/>
          </p:nvPr>
        </p:nvSpPr>
        <p:spPr/>
        <p:txBody>
          <a:bodyPr/>
          <a:lstStyle/>
          <a:p>
            <a:fld id="{3B262475-B39C-4809-B838-6955B4973FE0}" type="slidenum">
              <a:rPr lang="en-US" smtClean="0"/>
              <a:t>10</a:t>
            </a:fld>
            <a:endParaRPr lang="en-US"/>
          </a:p>
        </p:txBody>
      </p:sp>
      <p:sp>
        <p:nvSpPr>
          <p:cNvPr id="5" name="TextBox 4">
            <a:extLst>
              <a:ext uri="{FF2B5EF4-FFF2-40B4-BE49-F238E27FC236}">
                <a16:creationId xmlns:a16="http://schemas.microsoft.com/office/drawing/2014/main" id="{D583195A-161D-8112-BD72-9EBF0CAE7FC0}"/>
              </a:ext>
            </a:extLst>
          </p:cNvPr>
          <p:cNvSpPr txBox="1"/>
          <p:nvPr/>
        </p:nvSpPr>
        <p:spPr>
          <a:xfrm>
            <a:off x="8700661" y="1837269"/>
            <a:ext cx="2987755" cy="584775"/>
          </a:xfrm>
          <a:prstGeom prst="rect">
            <a:avLst/>
          </a:prstGeom>
          <a:noFill/>
        </p:spPr>
        <p:txBody>
          <a:bodyPr wrap="square" rtlCol="0">
            <a:spAutoFit/>
          </a:bodyPr>
          <a:lstStyle/>
          <a:p>
            <a:r>
              <a:rPr lang="en-US" sz="3200" b="1" i="1" dirty="0">
                <a:solidFill>
                  <a:srgbClr val="C00000"/>
                </a:solidFill>
              </a:rPr>
              <a:t>Data Efficiency</a:t>
            </a:r>
          </a:p>
        </p:txBody>
      </p:sp>
      <p:sp>
        <p:nvSpPr>
          <p:cNvPr id="6" name="TextBox 5">
            <a:extLst>
              <a:ext uri="{FF2B5EF4-FFF2-40B4-BE49-F238E27FC236}">
                <a16:creationId xmlns:a16="http://schemas.microsoft.com/office/drawing/2014/main" id="{2259A8CB-F5FF-5666-2DEC-EFBA14494113}"/>
              </a:ext>
            </a:extLst>
          </p:cNvPr>
          <p:cNvSpPr txBox="1"/>
          <p:nvPr/>
        </p:nvSpPr>
        <p:spPr>
          <a:xfrm>
            <a:off x="8700660" y="2686730"/>
            <a:ext cx="2987755" cy="584775"/>
          </a:xfrm>
          <a:prstGeom prst="rect">
            <a:avLst/>
          </a:prstGeom>
          <a:noFill/>
        </p:spPr>
        <p:txBody>
          <a:bodyPr wrap="square" rtlCol="0">
            <a:spAutoFit/>
          </a:bodyPr>
          <a:lstStyle/>
          <a:p>
            <a:r>
              <a:rPr lang="en-US" sz="3200" b="1" i="1" dirty="0">
                <a:solidFill>
                  <a:srgbClr val="C00000"/>
                </a:solidFill>
              </a:rPr>
              <a:t>Expressivity</a:t>
            </a:r>
          </a:p>
        </p:txBody>
      </p:sp>
    </p:spTree>
    <p:extLst>
      <p:ext uri="{BB962C8B-B14F-4D97-AF65-F5344CB8AC3E}">
        <p14:creationId xmlns:p14="http://schemas.microsoft.com/office/powerpoint/2010/main" val="303834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074E-9890-3727-CBF3-E739ED634093}"/>
              </a:ext>
            </a:extLst>
          </p:cNvPr>
          <p:cNvSpPr>
            <a:spLocks noGrp="1"/>
          </p:cNvSpPr>
          <p:nvPr>
            <p:ph type="title"/>
          </p:nvPr>
        </p:nvSpPr>
        <p:spPr/>
        <p:txBody>
          <a:bodyPr/>
          <a:lstStyle/>
          <a:p>
            <a:r>
              <a:rPr lang="en-US" dirty="0"/>
              <a:t>Unsupervised Placement Distance Prediction</a:t>
            </a:r>
          </a:p>
        </p:txBody>
      </p:sp>
      <p:sp>
        <p:nvSpPr>
          <p:cNvPr id="3" name="Content Placeholder 2">
            <a:extLst>
              <a:ext uri="{FF2B5EF4-FFF2-40B4-BE49-F238E27FC236}">
                <a16:creationId xmlns:a16="http://schemas.microsoft.com/office/drawing/2014/main" id="{6EF2EF03-9C1A-4320-BFF2-BD201C37D44F}"/>
              </a:ext>
            </a:extLst>
          </p:cNvPr>
          <p:cNvSpPr>
            <a:spLocks noGrp="1"/>
          </p:cNvSpPr>
          <p:nvPr>
            <p:ph idx="1"/>
          </p:nvPr>
        </p:nvSpPr>
        <p:spPr>
          <a:xfrm>
            <a:off x="511174" y="1392337"/>
            <a:ext cx="11169651" cy="2356799"/>
          </a:xfrm>
        </p:spPr>
        <p:txBody>
          <a:bodyPr/>
          <a:lstStyle/>
          <a:p>
            <a:r>
              <a:rPr lang="en-US" dirty="0"/>
              <a:t>Pre-train to predict instance placement distances</a:t>
            </a:r>
          </a:p>
          <a:p>
            <a:r>
              <a:rPr lang="en-US" dirty="0"/>
              <a:t>Synopsys </a:t>
            </a:r>
            <a:r>
              <a:rPr lang="en-US" dirty="0" err="1"/>
              <a:t>StarRC</a:t>
            </a:r>
            <a:r>
              <a:rPr lang="en-US" dirty="0"/>
              <a:t> to extract instance layout locations</a:t>
            </a:r>
          </a:p>
          <a:p>
            <a:r>
              <a:rPr lang="en-US" dirty="0"/>
              <a:t>The proximity in placement implies signal flow, critical nets, matching, etc.</a:t>
            </a:r>
          </a:p>
          <a:p>
            <a:endParaRPr lang="en-US" dirty="0"/>
          </a:p>
        </p:txBody>
      </p:sp>
      <p:sp>
        <p:nvSpPr>
          <p:cNvPr id="4" name="Direct Access Storage 3">
            <a:extLst>
              <a:ext uri="{FF2B5EF4-FFF2-40B4-BE49-F238E27FC236}">
                <a16:creationId xmlns:a16="http://schemas.microsoft.com/office/drawing/2014/main" id="{924F6F83-940E-D1AF-D92B-F277235EC93E}"/>
              </a:ext>
            </a:extLst>
          </p:cNvPr>
          <p:cNvSpPr/>
          <p:nvPr/>
        </p:nvSpPr>
        <p:spPr bwMode="auto">
          <a:xfrm>
            <a:off x="4474416" y="5367647"/>
            <a:ext cx="1187533" cy="791688"/>
          </a:xfrm>
          <a:prstGeom prst="flowChartMagneticDrum">
            <a:avLst/>
          </a:prstGeom>
          <a:solidFill>
            <a:schemeClr val="accent5">
              <a:lumMod val="9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dirty="0">
              <a:solidFill>
                <a:schemeClr val="tx1"/>
              </a:solidFill>
              <a:latin typeface="Arial" charset="0"/>
              <a:ea typeface="ＭＳ Ｐゴシック" charset="0"/>
              <a:cs typeface="Arial" charset="0"/>
            </a:endParaRPr>
          </a:p>
        </p:txBody>
      </p:sp>
      <p:sp>
        <p:nvSpPr>
          <p:cNvPr id="6" name="TextBox 5">
            <a:extLst>
              <a:ext uri="{FF2B5EF4-FFF2-40B4-BE49-F238E27FC236}">
                <a16:creationId xmlns:a16="http://schemas.microsoft.com/office/drawing/2014/main" id="{74D4611B-8969-961E-C737-FB0EF61E4BDA}"/>
              </a:ext>
            </a:extLst>
          </p:cNvPr>
          <p:cNvSpPr txBox="1"/>
          <p:nvPr/>
        </p:nvSpPr>
        <p:spPr>
          <a:xfrm>
            <a:off x="2872948" y="5291567"/>
            <a:ext cx="1273105" cy="830997"/>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Manual</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Layouts</a:t>
            </a:r>
          </a:p>
        </p:txBody>
      </p:sp>
      <p:sp>
        <p:nvSpPr>
          <p:cNvPr id="7" name="Direct Access Storage 6">
            <a:extLst>
              <a:ext uri="{FF2B5EF4-FFF2-40B4-BE49-F238E27FC236}">
                <a16:creationId xmlns:a16="http://schemas.microsoft.com/office/drawing/2014/main" id="{899755DA-E910-E2FD-23AC-6A95111B4D6C}"/>
              </a:ext>
            </a:extLst>
          </p:cNvPr>
          <p:cNvSpPr/>
          <p:nvPr/>
        </p:nvSpPr>
        <p:spPr bwMode="auto">
          <a:xfrm>
            <a:off x="4474416" y="3533572"/>
            <a:ext cx="1187533" cy="791688"/>
          </a:xfrm>
          <a:prstGeom prst="flowChartMagneticDrum">
            <a:avLst/>
          </a:prstGeom>
          <a:solidFill>
            <a:schemeClr val="accent5">
              <a:lumMod val="9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dirty="0">
              <a:solidFill>
                <a:schemeClr val="tx1"/>
              </a:solidFill>
              <a:latin typeface="Arial" charset="0"/>
              <a:ea typeface="ＭＳ Ｐゴシック" charset="0"/>
              <a:cs typeface="Arial" charset="0"/>
            </a:endParaRPr>
          </a:p>
        </p:txBody>
      </p:sp>
      <p:sp>
        <p:nvSpPr>
          <p:cNvPr id="8" name="TextBox 7">
            <a:extLst>
              <a:ext uri="{FF2B5EF4-FFF2-40B4-BE49-F238E27FC236}">
                <a16:creationId xmlns:a16="http://schemas.microsoft.com/office/drawing/2014/main" id="{DBC34AF3-8C34-DAB8-5DFD-F497EF743DF0}"/>
              </a:ext>
            </a:extLst>
          </p:cNvPr>
          <p:cNvSpPr txBox="1"/>
          <p:nvPr/>
        </p:nvSpPr>
        <p:spPr>
          <a:xfrm>
            <a:off x="2900734" y="3457493"/>
            <a:ext cx="1210588" cy="830997"/>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Circuit</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Netlists</a:t>
            </a:r>
          </a:p>
        </p:txBody>
      </p:sp>
      <p:sp>
        <p:nvSpPr>
          <p:cNvPr id="9" name="Rectangle 8">
            <a:extLst>
              <a:ext uri="{FF2B5EF4-FFF2-40B4-BE49-F238E27FC236}">
                <a16:creationId xmlns:a16="http://schemas.microsoft.com/office/drawing/2014/main" id="{9BAEE4BC-F4C2-D2FD-2360-8C31AC932C3C}"/>
              </a:ext>
            </a:extLst>
          </p:cNvPr>
          <p:cNvSpPr/>
          <p:nvPr/>
        </p:nvSpPr>
        <p:spPr bwMode="auto">
          <a:xfrm>
            <a:off x="7137327" y="5139602"/>
            <a:ext cx="1443129" cy="1279445"/>
          </a:xfrm>
          <a:prstGeom prst="rect">
            <a:avLst/>
          </a:prstGeom>
          <a:solidFill>
            <a:schemeClr val="accent5">
              <a:lumMod val="9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400" dirty="0">
              <a:solidFill>
                <a:schemeClr val="tx1"/>
              </a:solidFill>
              <a:latin typeface="Arial" charset="0"/>
              <a:ea typeface="ＭＳ Ｐゴシック" charset="0"/>
              <a:cs typeface="Arial" charset="0"/>
            </a:endParaRPr>
          </a:p>
          <a:p>
            <a:pPr algn="ctr" defTabSz="1219170" fontAlgn="base">
              <a:spcBef>
                <a:spcPct val="0"/>
              </a:spcBef>
              <a:spcAft>
                <a:spcPct val="0"/>
              </a:spcAft>
            </a:pPr>
            <a:r>
              <a:rPr lang="en-US" sz="2400" dirty="0" err="1">
                <a:solidFill>
                  <a:schemeClr val="tx1"/>
                </a:solidFill>
                <a:latin typeface="Arial" charset="0"/>
                <a:ea typeface="ＭＳ Ｐゴシック" charset="0"/>
                <a:cs typeface="Arial" charset="0"/>
              </a:rPr>
              <a:t>StarRC</a:t>
            </a:r>
            <a:endParaRPr lang="en-US" sz="2667" dirty="0">
              <a:solidFill>
                <a:schemeClr val="tx1"/>
              </a:solidFill>
              <a:latin typeface="Arial" charset="0"/>
              <a:ea typeface="ＭＳ Ｐゴシック" charset="0"/>
              <a:cs typeface="Arial" charset="0"/>
            </a:endParaRPr>
          </a:p>
        </p:txBody>
      </p:sp>
      <p:sp>
        <p:nvSpPr>
          <p:cNvPr id="10" name="Right Arrow 16">
            <a:extLst>
              <a:ext uri="{FF2B5EF4-FFF2-40B4-BE49-F238E27FC236}">
                <a16:creationId xmlns:a16="http://schemas.microsoft.com/office/drawing/2014/main" id="{C68FA7CA-4349-D399-FDAA-1DDFB423A86B}"/>
              </a:ext>
            </a:extLst>
          </p:cNvPr>
          <p:cNvSpPr/>
          <p:nvPr/>
        </p:nvSpPr>
        <p:spPr>
          <a:xfrm>
            <a:off x="6019628" y="5496751"/>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ight Arrow 16">
            <a:extLst>
              <a:ext uri="{FF2B5EF4-FFF2-40B4-BE49-F238E27FC236}">
                <a16:creationId xmlns:a16="http://schemas.microsoft.com/office/drawing/2014/main" id="{24A78337-8E87-B9D2-08DE-2AB064C0352C}"/>
              </a:ext>
            </a:extLst>
          </p:cNvPr>
          <p:cNvSpPr/>
          <p:nvPr/>
        </p:nvSpPr>
        <p:spPr>
          <a:xfrm>
            <a:off x="8999641" y="5512584"/>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2A9F9CA1-4D98-251F-51FE-BAF3CFE24FC0}"/>
              </a:ext>
            </a:extLst>
          </p:cNvPr>
          <p:cNvSpPr/>
          <p:nvPr/>
        </p:nvSpPr>
        <p:spPr bwMode="auto">
          <a:xfrm>
            <a:off x="7137327" y="3286498"/>
            <a:ext cx="1443129" cy="1279445"/>
          </a:xfrm>
          <a:prstGeom prst="rect">
            <a:avLst/>
          </a:prstGeom>
          <a:solidFill>
            <a:schemeClr val="accent5">
              <a:lumMod val="9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400" dirty="0">
              <a:solidFill>
                <a:schemeClr val="tx1"/>
              </a:solidFill>
              <a:latin typeface="Arial" charset="0"/>
              <a:ea typeface="ＭＳ Ｐゴシック" charset="0"/>
              <a:cs typeface="Arial" charset="0"/>
            </a:endParaRPr>
          </a:p>
          <a:p>
            <a:pPr algn="ctr" defTabSz="1219170" fontAlgn="base">
              <a:spcBef>
                <a:spcPct val="0"/>
              </a:spcBef>
              <a:spcAft>
                <a:spcPct val="0"/>
              </a:spcAft>
            </a:pPr>
            <a:r>
              <a:rPr lang="en-US" sz="2400" dirty="0">
                <a:solidFill>
                  <a:schemeClr val="tx1"/>
                </a:solidFill>
                <a:latin typeface="Arial" charset="0"/>
                <a:ea typeface="ＭＳ Ｐゴシック" charset="0"/>
                <a:cs typeface="Arial" charset="0"/>
              </a:rPr>
              <a:t>TAG</a:t>
            </a:r>
            <a:endParaRPr lang="en-US" sz="2667" dirty="0">
              <a:solidFill>
                <a:schemeClr val="tx1"/>
              </a:solidFill>
              <a:latin typeface="Arial" charset="0"/>
              <a:ea typeface="ＭＳ Ｐゴシック" charset="0"/>
              <a:cs typeface="Arial" charset="0"/>
            </a:endParaRPr>
          </a:p>
        </p:txBody>
      </p:sp>
      <p:sp>
        <p:nvSpPr>
          <p:cNvPr id="16" name="Right Arrow 16">
            <a:extLst>
              <a:ext uri="{FF2B5EF4-FFF2-40B4-BE49-F238E27FC236}">
                <a16:creationId xmlns:a16="http://schemas.microsoft.com/office/drawing/2014/main" id="{399EC188-9CFE-62B7-D1AC-CD3199C2C96C}"/>
              </a:ext>
            </a:extLst>
          </p:cNvPr>
          <p:cNvSpPr/>
          <p:nvPr/>
        </p:nvSpPr>
        <p:spPr>
          <a:xfrm>
            <a:off x="6019628" y="3643647"/>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E4734A49-718E-0FAD-3404-2FCE28AC64E4}"/>
              </a:ext>
            </a:extLst>
          </p:cNvPr>
          <p:cNvSpPr/>
          <p:nvPr/>
        </p:nvSpPr>
        <p:spPr>
          <a:xfrm>
            <a:off x="8999641" y="3659480"/>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9B19A197-9F5C-4751-21E0-5C1F7702C4E4}"/>
              </a:ext>
            </a:extLst>
          </p:cNvPr>
          <p:cNvSpPr txBox="1"/>
          <p:nvPr/>
        </p:nvSpPr>
        <p:spPr>
          <a:xfrm>
            <a:off x="10246230" y="3630513"/>
            <a:ext cx="1575368"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Prediction</a:t>
            </a:r>
          </a:p>
        </p:txBody>
      </p:sp>
      <p:sp>
        <p:nvSpPr>
          <p:cNvPr id="19" name="TextBox 18">
            <a:extLst>
              <a:ext uri="{FF2B5EF4-FFF2-40B4-BE49-F238E27FC236}">
                <a16:creationId xmlns:a16="http://schemas.microsoft.com/office/drawing/2014/main" id="{9E865E4A-E8F7-3BDF-E5D5-9F3EE1223009}"/>
              </a:ext>
            </a:extLst>
          </p:cNvPr>
          <p:cNvSpPr txBox="1"/>
          <p:nvPr/>
        </p:nvSpPr>
        <p:spPr>
          <a:xfrm>
            <a:off x="10436583" y="5512585"/>
            <a:ext cx="1183337"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Golden</a:t>
            </a:r>
          </a:p>
        </p:txBody>
      </p:sp>
      <p:sp>
        <p:nvSpPr>
          <p:cNvPr id="20" name="Right Arrow 16">
            <a:extLst>
              <a:ext uri="{FF2B5EF4-FFF2-40B4-BE49-F238E27FC236}">
                <a16:creationId xmlns:a16="http://schemas.microsoft.com/office/drawing/2014/main" id="{C0F4AA08-275F-AA3B-7685-E1A7F3F0B21C}"/>
              </a:ext>
            </a:extLst>
          </p:cNvPr>
          <p:cNvSpPr/>
          <p:nvPr/>
        </p:nvSpPr>
        <p:spPr>
          <a:xfrm rot="5400000">
            <a:off x="10835168" y="4501080"/>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031B1910-BF3D-6532-8FB5-CCD7AA9B54BD}"/>
              </a:ext>
            </a:extLst>
          </p:cNvPr>
          <p:cNvSpPr txBox="1"/>
          <p:nvPr/>
        </p:nvSpPr>
        <p:spPr>
          <a:xfrm>
            <a:off x="78809" y="4192960"/>
            <a:ext cx="1141659" cy="830997"/>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Analog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Design</a:t>
            </a:r>
          </a:p>
        </p:txBody>
      </p:sp>
      <p:sp>
        <p:nvSpPr>
          <p:cNvPr id="12" name="Direct Access Storage 11">
            <a:extLst>
              <a:ext uri="{FF2B5EF4-FFF2-40B4-BE49-F238E27FC236}">
                <a16:creationId xmlns:a16="http://schemas.microsoft.com/office/drawing/2014/main" id="{FE51C784-884C-5B61-8DDC-6DABFC2A7EB9}"/>
              </a:ext>
            </a:extLst>
          </p:cNvPr>
          <p:cNvSpPr/>
          <p:nvPr/>
        </p:nvSpPr>
        <p:spPr bwMode="auto">
          <a:xfrm>
            <a:off x="1240772" y="4288490"/>
            <a:ext cx="1187533" cy="791688"/>
          </a:xfrm>
          <a:prstGeom prst="flowChartMagneticDrum">
            <a:avLst/>
          </a:prstGeom>
          <a:solidFill>
            <a:schemeClr val="accent5">
              <a:lumMod val="9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dirty="0">
              <a:solidFill>
                <a:schemeClr val="tx1"/>
              </a:solidFill>
              <a:latin typeface="Arial" charset="0"/>
              <a:ea typeface="ＭＳ Ｐゴシック" charset="0"/>
              <a:cs typeface="Arial" charset="0"/>
            </a:endParaRPr>
          </a:p>
        </p:txBody>
      </p:sp>
      <p:sp>
        <p:nvSpPr>
          <p:cNvPr id="13" name="Right Arrow 16">
            <a:extLst>
              <a:ext uri="{FF2B5EF4-FFF2-40B4-BE49-F238E27FC236}">
                <a16:creationId xmlns:a16="http://schemas.microsoft.com/office/drawing/2014/main" id="{E02DA102-0F3D-4347-4ABE-384C55EEE6D8}"/>
              </a:ext>
            </a:extLst>
          </p:cNvPr>
          <p:cNvSpPr/>
          <p:nvPr/>
        </p:nvSpPr>
        <p:spPr>
          <a:xfrm rot="20150389">
            <a:off x="2182321" y="3706164"/>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ight Arrow 16">
            <a:extLst>
              <a:ext uri="{FF2B5EF4-FFF2-40B4-BE49-F238E27FC236}">
                <a16:creationId xmlns:a16="http://schemas.microsoft.com/office/drawing/2014/main" id="{6BE69302-4736-534E-9197-C9D370E74B65}"/>
              </a:ext>
            </a:extLst>
          </p:cNvPr>
          <p:cNvSpPr/>
          <p:nvPr/>
        </p:nvSpPr>
        <p:spPr>
          <a:xfrm rot="1615449">
            <a:off x="2137583" y="5198923"/>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Slide Number Placeholder 20">
            <a:extLst>
              <a:ext uri="{FF2B5EF4-FFF2-40B4-BE49-F238E27FC236}">
                <a16:creationId xmlns:a16="http://schemas.microsoft.com/office/drawing/2014/main" id="{BB273FA9-44DE-F94D-0CB4-41F9B5488A32}"/>
              </a:ext>
            </a:extLst>
          </p:cNvPr>
          <p:cNvSpPr>
            <a:spLocks noGrp="1"/>
          </p:cNvSpPr>
          <p:nvPr>
            <p:ph type="sldNum" sz="quarter" idx="12"/>
          </p:nvPr>
        </p:nvSpPr>
        <p:spPr/>
        <p:txBody>
          <a:bodyPr/>
          <a:lstStyle/>
          <a:p>
            <a:fld id="{3B262475-B39C-4809-B838-6955B4973FE0}" type="slidenum">
              <a:rPr lang="en-US" smtClean="0"/>
              <a:t>11</a:t>
            </a:fld>
            <a:endParaRPr lang="en-US"/>
          </a:p>
        </p:txBody>
      </p:sp>
    </p:spTree>
    <p:extLst>
      <p:ext uri="{BB962C8B-B14F-4D97-AF65-F5344CB8AC3E}">
        <p14:creationId xmlns:p14="http://schemas.microsoft.com/office/powerpoint/2010/main" val="342270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074E-9890-3727-CBF3-E739ED634093}"/>
              </a:ext>
            </a:extLst>
          </p:cNvPr>
          <p:cNvSpPr>
            <a:spLocks noGrp="1"/>
          </p:cNvSpPr>
          <p:nvPr>
            <p:ph type="title"/>
          </p:nvPr>
        </p:nvSpPr>
        <p:spPr/>
        <p:txBody>
          <a:bodyPr/>
          <a:lstStyle/>
          <a:p>
            <a:r>
              <a:rPr lang="en-US" dirty="0"/>
              <a:t>Normalized Placement Distance</a:t>
            </a:r>
          </a:p>
        </p:txBody>
      </p:sp>
      <p:sp>
        <p:nvSpPr>
          <p:cNvPr id="3" name="Content Placeholder 2">
            <a:extLst>
              <a:ext uri="{FF2B5EF4-FFF2-40B4-BE49-F238E27FC236}">
                <a16:creationId xmlns:a16="http://schemas.microsoft.com/office/drawing/2014/main" id="{6EF2EF03-9C1A-4320-BFF2-BD201C37D44F}"/>
              </a:ext>
            </a:extLst>
          </p:cNvPr>
          <p:cNvSpPr>
            <a:spLocks noGrp="1"/>
          </p:cNvSpPr>
          <p:nvPr>
            <p:ph idx="1"/>
          </p:nvPr>
        </p:nvSpPr>
        <p:spPr>
          <a:xfrm>
            <a:off x="533400" y="1562791"/>
            <a:ext cx="11169651" cy="2356799"/>
          </a:xfrm>
        </p:spPr>
        <p:txBody>
          <a:bodyPr/>
          <a:lstStyle/>
          <a:p>
            <a:r>
              <a:rPr lang="en-US" dirty="0"/>
              <a:t>AMS circuit designs are naturally hierarchical</a:t>
            </a:r>
          </a:p>
          <a:p>
            <a:r>
              <a:rPr lang="en-US" dirty="0"/>
              <a:t>CAD algorithms cares more on the same hierarchy level</a:t>
            </a:r>
          </a:p>
          <a:p>
            <a:r>
              <a:rPr lang="en-US" dirty="0"/>
              <a:t>Solution: focus on the same hierarchy level </a:t>
            </a:r>
            <a:r>
              <a:rPr lang="en-US" sz="2800" dirty="0"/>
              <a:t>→ </a:t>
            </a:r>
            <a:r>
              <a:rPr lang="en-US" sz="2800" b="1" i="1" dirty="0">
                <a:solidFill>
                  <a:srgbClr val="C00000"/>
                </a:solidFill>
              </a:rPr>
              <a:t>Normalize</a:t>
            </a:r>
            <a:endParaRPr lang="en-US" sz="2800" dirty="0"/>
          </a:p>
          <a:p>
            <a:endParaRPr lang="en-US" dirty="0"/>
          </a:p>
          <a:p>
            <a:endParaRPr lang="en-US" dirty="0"/>
          </a:p>
        </p:txBody>
      </p:sp>
      <p:pic>
        <p:nvPicPr>
          <p:cNvPr id="5" name="Picture 4">
            <a:extLst>
              <a:ext uri="{FF2B5EF4-FFF2-40B4-BE49-F238E27FC236}">
                <a16:creationId xmlns:a16="http://schemas.microsoft.com/office/drawing/2014/main" id="{50B29D20-9CE6-444C-69A1-DA22AF92FA1A}"/>
              </a:ext>
            </a:extLst>
          </p:cNvPr>
          <p:cNvPicPr>
            <a:picLocks noChangeAspect="1"/>
          </p:cNvPicPr>
          <p:nvPr/>
        </p:nvPicPr>
        <p:blipFill>
          <a:blip r:embed="rId3"/>
          <a:stretch>
            <a:fillRect/>
          </a:stretch>
        </p:blipFill>
        <p:spPr>
          <a:xfrm>
            <a:off x="932295" y="3227902"/>
            <a:ext cx="3567623" cy="3589645"/>
          </a:xfrm>
          <a:prstGeom prst="rect">
            <a:avLst/>
          </a:prstGeom>
        </p:spPr>
      </p:pic>
      <p:sp>
        <p:nvSpPr>
          <p:cNvPr id="6" name="Right Arrow 5">
            <a:extLst>
              <a:ext uri="{FF2B5EF4-FFF2-40B4-BE49-F238E27FC236}">
                <a16:creationId xmlns:a16="http://schemas.microsoft.com/office/drawing/2014/main" id="{036B83FF-4B04-1DA2-86EC-C3B16F3E12E8}"/>
              </a:ext>
            </a:extLst>
          </p:cNvPr>
          <p:cNvSpPr/>
          <p:nvPr/>
        </p:nvSpPr>
        <p:spPr>
          <a:xfrm>
            <a:off x="5358206" y="5022724"/>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5ED07109-8441-F0D0-0638-7921AF4558F5}"/>
              </a:ext>
            </a:extLst>
          </p:cNvPr>
          <p:cNvSpPr/>
          <p:nvPr/>
        </p:nvSpPr>
        <p:spPr bwMode="auto">
          <a:xfrm>
            <a:off x="2327565" y="3429001"/>
            <a:ext cx="2026721" cy="3327399"/>
          </a:xfrm>
          <a:prstGeom prst="rect">
            <a:avLst/>
          </a:prstGeom>
          <a:noFill/>
          <a:ln w="50800">
            <a:solidFill>
              <a:srgbClr val="FF0000"/>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solidFill>
                <a:schemeClr val="tx1"/>
              </a:solidFill>
              <a:latin typeface="Arial" charset="0"/>
              <a:ea typeface="ＭＳ Ｐゴシック" charset="0"/>
              <a:cs typeface="Arial" charset="0"/>
            </a:endParaRPr>
          </a:p>
        </p:txBody>
      </p:sp>
      <p:sp>
        <p:nvSpPr>
          <p:cNvPr id="7" name="TextBox 6">
            <a:extLst>
              <a:ext uri="{FF2B5EF4-FFF2-40B4-BE49-F238E27FC236}">
                <a16:creationId xmlns:a16="http://schemas.microsoft.com/office/drawing/2014/main" id="{18A96516-EEAC-5A49-C2AF-6B9DB9045186}"/>
              </a:ext>
            </a:extLst>
          </p:cNvPr>
          <p:cNvSpPr txBox="1"/>
          <p:nvPr/>
        </p:nvSpPr>
        <p:spPr>
          <a:xfrm>
            <a:off x="6352680" y="4817541"/>
            <a:ext cx="5033696"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Predicting the samples at the same sub-circuit</a:t>
            </a:r>
          </a:p>
        </p:txBody>
      </p:sp>
      <p:sp>
        <p:nvSpPr>
          <p:cNvPr id="8" name="Slide Number Placeholder 7">
            <a:extLst>
              <a:ext uri="{FF2B5EF4-FFF2-40B4-BE49-F238E27FC236}">
                <a16:creationId xmlns:a16="http://schemas.microsoft.com/office/drawing/2014/main" id="{364AF666-3352-5B34-E7D0-EDA143480E68}"/>
              </a:ext>
            </a:extLst>
          </p:cNvPr>
          <p:cNvSpPr>
            <a:spLocks noGrp="1"/>
          </p:cNvSpPr>
          <p:nvPr>
            <p:ph type="sldNum" sz="quarter" idx="12"/>
          </p:nvPr>
        </p:nvSpPr>
        <p:spPr/>
        <p:txBody>
          <a:bodyPr/>
          <a:lstStyle/>
          <a:p>
            <a:fld id="{3B262475-B39C-4809-B838-6955B4973FE0}" type="slidenum">
              <a:rPr lang="en-US" smtClean="0"/>
              <a:t>12</a:t>
            </a:fld>
            <a:endParaRPr lang="en-US"/>
          </a:p>
        </p:txBody>
      </p:sp>
    </p:spTree>
    <p:extLst>
      <p:ext uri="{BB962C8B-B14F-4D97-AF65-F5344CB8AC3E}">
        <p14:creationId xmlns:p14="http://schemas.microsoft.com/office/powerpoint/2010/main" val="376606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074E-9890-3727-CBF3-E739ED634093}"/>
              </a:ext>
            </a:extLst>
          </p:cNvPr>
          <p:cNvSpPr>
            <a:spLocks noGrp="1"/>
          </p:cNvSpPr>
          <p:nvPr>
            <p:ph type="title"/>
          </p:nvPr>
        </p:nvSpPr>
        <p:spPr/>
        <p:txBody>
          <a:bodyPr/>
          <a:lstStyle/>
          <a:p>
            <a:r>
              <a:rPr lang="en-US" dirty="0"/>
              <a:t>Normalized Placement Distance</a:t>
            </a:r>
          </a:p>
        </p:txBody>
      </p:sp>
      <p:sp>
        <p:nvSpPr>
          <p:cNvPr id="3" name="Content Placeholder 2">
            <a:extLst>
              <a:ext uri="{FF2B5EF4-FFF2-40B4-BE49-F238E27FC236}">
                <a16:creationId xmlns:a16="http://schemas.microsoft.com/office/drawing/2014/main" id="{6EF2EF03-9C1A-4320-BFF2-BD201C37D44F}"/>
              </a:ext>
            </a:extLst>
          </p:cNvPr>
          <p:cNvSpPr>
            <a:spLocks noGrp="1"/>
          </p:cNvSpPr>
          <p:nvPr>
            <p:ph idx="1"/>
          </p:nvPr>
        </p:nvSpPr>
        <p:spPr>
          <a:xfrm>
            <a:off x="511174" y="1313657"/>
            <a:ext cx="11169651" cy="2356799"/>
          </a:xfrm>
        </p:spPr>
        <p:txBody>
          <a:bodyPr/>
          <a:lstStyle/>
          <a:p>
            <a:r>
              <a:rPr lang="en-US" dirty="0"/>
              <a:t>Predicting relative placement distance</a:t>
            </a:r>
          </a:p>
          <a:p>
            <a:pPr lvl="1"/>
            <a:r>
              <a:rPr lang="en-US" dirty="0"/>
              <a:t>Pick samples from the same sub-circuit level</a:t>
            </a:r>
          </a:p>
          <a:p>
            <a:pPr lvl="1"/>
            <a:r>
              <a:rPr lang="en-US" dirty="0"/>
              <a:t>Normalize the distance with the bounding box</a:t>
            </a:r>
          </a:p>
          <a:p>
            <a:r>
              <a:rPr lang="en-US" dirty="0"/>
              <a:t>Allow the learned knowledge to be inductive</a:t>
            </a:r>
          </a:p>
        </p:txBody>
      </p:sp>
      <p:sp>
        <p:nvSpPr>
          <p:cNvPr id="6" name="Right Arrow 5">
            <a:extLst>
              <a:ext uri="{FF2B5EF4-FFF2-40B4-BE49-F238E27FC236}">
                <a16:creationId xmlns:a16="http://schemas.microsoft.com/office/drawing/2014/main" id="{036B83FF-4B04-1DA2-86EC-C3B16F3E12E8}"/>
              </a:ext>
            </a:extLst>
          </p:cNvPr>
          <p:cNvSpPr/>
          <p:nvPr/>
        </p:nvSpPr>
        <p:spPr>
          <a:xfrm>
            <a:off x="5101857" y="4673881"/>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BEC6210C-5AC6-DA4C-02A7-01C328B73DCB}"/>
              </a:ext>
            </a:extLst>
          </p:cNvPr>
          <p:cNvPicPr>
            <a:picLocks noChangeAspect="1"/>
          </p:cNvPicPr>
          <p:nvPr/>
        </p:nvPicPr>
        <p:blipFill>
          <a:blip r:embed="rId3"/>
          <a:stretch>
            <a:fillRect/>
          </a:stretch>
        </p:blipFill>
        <p:spPr>
          <a:xfrm>
            <a:off x="1944786" y="3293425"/>
            <a:ext cx="1919215" cy="324790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4AD78F03-2761-BB3A-FC9E-7CD07C5B4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288" y="3670456"/>
            <a:ext cx="5029200" cy="3009900"/>
          </a:xfrm>
          <a:prstGeom prst="rect">
            <a:avLst/>
          </a:prstGeom>
        </p:spPr>
      </p:pic>
      <p:sp>
        <p:nvSpPr>
          <p:cNvPr id="5" name="Slide Number Placeholder 4">
            <a:extLst>
              <a:ext uri="{FF2B5EF4-FFF2-40B4-BE49-F238E27FC236}">
                <a16:creationId xmlns:a16="http://schemas.microsoft.com/office/drawing/2014/main" id="{82547D10-554E-8FE2-E8C0-F885877C6324}"/>
              </a:ext>
            </a:extLst>
          </p:cNvPr>
          <p:cNvSpPr>
            <a:spLocks noGrp="1"/>
          </p:cNvSpPr>
          <p:nvPr>
            <p:ph type="sldNum" sz="quarter" idx="12"/>
          </p:nvPr>
        </p:nvSpPr>
        <p:spPr/>
        <p:txBody>
          <a:bodyPr/>
          <a:lstStyle/>
          <a:p>
            <a:fld id="{3B262475-B39C-4809-B838-6955B4973FE0}" type="slidenum">
              <a:rPr lang="en-US" smtClean="0"/>
              <a:t>13</a:t>
            </a:fld>
            <a:endParaRPr lang="en-US"/>
          </a:p>
        </p:txBody>
      </p:sp>
    </p:spTree>
    <p:extLst>
      <p:ext uri="{BB962C8B-B14F-4D97-AF65-F5344CB8AC3E}">
        <p14:creationId xmlns:p14="http://schemas.microsoft.com/office/powerpoint/2010/main" val="343914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7A33-5131-6E9C-104D-312EB51F6F81}"/>
              </a:ext>
            </a:extLst>
          </p:cNvPr>
          <p:cNvSpPr>
            <a:spLocks noGrp="1"/>
          </p:cNvSpPr>
          <p:nvPr>
            <p:ph type="title"/>
          </p:nvPr>
        </p:nvSpPr>
        <p:spPr/>
        <p:txBody>
          <a:bodyPr/>
          <a:lstStyle/>
          <a:p>
            <a:r>
              <a:rPr lang="en-US" dirty="0"/>
              <a:t>TAG Model Architecture</a:t>
            </a:r>
          </a:p>
        </p:txBody>
      </p:sp>
      <p:sp>
        <p:nvSpPr>
          <p:cNvPr id="3" name="Content Placeholder 2">
            <a:extLst>
              <a:ext uri="{FF2B5EF4-FFF2-40B4-BE49-F238E27FC236}">
                <a16:creationId xmlns:a16="http://schemas.microsoft.com/office/drawing/2014/main" id="{26D673E2-08A1-BC72-EBEB-F8B537493BC5}"/>
              </a:ext>
            </a:extLst>
          </p:cNvPr>
          <p:cNvSpPr>
            <a:spLocks noGrp="1"/>
          </p:cNvSpPr>
          <p:nvPr>
            <p:ph idx="1"/>
          </p:nvPr>
        </p:nvSpPr>
        <p:spPr/>
        <p:txBody>
          <a:bodyPr/>
          <a:lstStyle/>
          <a:p>
            <a:r>
              <a:rPr lang="en-US" dirty="0"/>
              <a:t>TAG model is designed for circuit learning</a:t>
            </a:r>
          </a:p>
          <a:p>
            <a:pPr lvl="1"/>
            <a:r>
              <a:rPr lang="en-US" dirty="0"/>
              <a:t>Text </a:t>
            </a:r>
            <a:r>
              <a:rPr lang="en-US" dirty="0" err="1"/>
              <a:t>embd</a:t>
            </a:r>
            <a:r>
              <a:rPr lang="en-US" dirty="0"/>
              <a:t>: incorporate human design expertise</a:t>
            </a:r>
          </a:p>
          <a:p>
            <a:pPr lvl="1"/>
            <a:r>
              <a:rPr lang="en-US" dirty="0"/>
              <a:t>Self-attention: share global information</a:t>
            </a:r>
          </a:p>
          <a:p>
            <a:pPr lvl="1"/>
            <a:r>
              <a:rPr lang="en-US" dirty="0"/>
              <a:t>Graph: model circuit topology</a:t>
            </a:r>
          </a:p>
          <a:p>
            <a:pPr marL="764098" lvl="1" indent="0">
              <a:buNone/>
            </a:pPr>
            <a:endParaRPr lang="en-US" dirty="0"/>
          </a:p>
        </p:txBody>
      </p:sp>
      <p:pic>
        <p:nvPicPr>
          <p:cNvPr id="4" name="Picture 3" descr="A screenshot of a computer&#10;&#10;Description automatically generated with low confidence">
            <a:extLst>
              <a:ext uri="{FF2B5EF4-FFF2-40B4-BE49-F238E27FC236}">
                <a16:creationId xmlns:a16="http://schemas.microsoft.com/office/drawing/2014/main" id="{64410EE6-ED74-CCD4-DDEF-83FA3C825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27" y="3429000"/>
            <a:ext cx="9034849" cy="3445106"/>
          </a:xfrm>
          <a:prstGeom prst="rect">
            <a:avLst/>
          </a:prstGeom>
        </p:spPr>
      </p:pic>
      <p:sp>
        <p:nvSpPr>
          <p:cNvPr id="5" name="Slide Number Placeholder 4">
            <a:extLst>
              <a:ext uri="{FF2B5EF4-FFF2-40B4-BE49-F238E27FC236}">
                <a16:creationId xmlns:a16="http://schemas.microsoft.com/office/drawing/2014/main" id="{7EAE9991-EE5A-3858-F942-1E5CD1EAACFC}"/>
              </a:ext>
            </a:extLst>
          </p:cNvPr>
          <p:cNvSpPr>
            <a:spLocks noGrp="1"/>
          </p:cNvSpPr>
          <p:nvPr>
            <p:ph type="sldNum" sz="quarter" idx="12"/>
          </p:nvPr>
        </p:nvSpPr>
        <p:spPr/>
        <p:txBody>
          <a:bodyPr/>
          <a:lstStyle/>
          <a:p>
            <a:fld id="{3B262475-B39C-4809-B838-6955B4973FE0}" type="slidenum">
              <a:rPr lang="en-US" smtClean="0"/>
              <a:t>14</a:t>
            </a:fld>
            <a:endParaRPr lang="en-US"/>
          </a:p>
        </p:txBody>
      </p:sp>
    </p:spTree>
    <p:extLst>
      <p:ext uri="{BB962C8B-B14F-4D97-AF65-F5344CB8AC3E}">
        <p14:creationId xmlns:p14="http://schemas.microsoft.com/office/powerpoint/2010/main" val="500857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F8DC-19FB-7D6F-A83E-276BAD2A28BC}"/>
              </a:ext>
            </a:extLst>
          </p:cNvPr>
          <p:cNvSpPr>
            <a:spLocks noGrp="1"/>
          </p:cNvSpPr>
          <p:nvPr>
            <p:ph type="title"/>
          </p:nvPr>
        </p:nvSpPr>
        <p:spPr/>
        <p:txBody>
          <a:bodyPr/>
          <a:lstStyle/>
          <a:p>
            <a:r>
              <a:rPr lang="en-US" dirty="0"/>
              <a:t>Graph: Graph Representation and GNN Model</a:t>
            </a:r>
          </a:p>
        </p:txBody>
      </p:sp>
      <p:sp>
        <p:nvSpPr>
          <p:cNvPr id="3" name="Content Placeholder 2">
            <a:extLst>
              <a:ext uri="{FF2B5EF4-FFF2-40B4-BE49-F238E27FC236}">
                <a16:creationId xmlns:a16="http://schemas.microsoft.com/office/drawing/2014/main" id="{E1904B45-3D29-F426-AFAB-519C64CA9491}"/>
              </a:ext>
            </a:extLst>
          </p:cNvPr>
          <p:cNvSpPr>
            <a:spLocks noGrp="1"/>
          </p:cNvSpPr>
          <p:nvPr>
            <p:ph idx="1"/>
          </p:nvPr>
        </p:nvSpPr>
        <p:spPr/>
        <p:txBody>
          <a:bodyPr/>
          <a:lstStyle/>
          <a:p>
            <a:r>
              <a:rPr lang="en-US" dirty="0"/>
              <a:t>Hierarchical graph representation of circuit topology</a:t>
            </a:r>
          </a:p>
          <a:p>
            <a:r>
              <a:rPr lang="en-US" dirty="0"/>
              <a:t>Heterogenous graph with multiple edge types</a:t>
            </a:r>
          </a:p>
          <a:p>
            <a:r>
              <a:rPr lang="en-US" dirty="0"/>
              <a:t>GNN networks are applied to the graphs</a:t>
            </a:r>
          </a:p>
        </p:txBody>
      </p:sp>
      <p:pic>
        <p:nvPicPr>
          <p:cNvPr id="8" name="Picture 7" descr="A picture containing graphical user interface&#10;&#10;Description automatically generated">
            <a:extLst>
              <a:ext uri="{FF2B5EF4-FFF2-40B4-BE49-F238E27FC236}">
                <a16:creationId xmlns:a16="http://schemas.microsoft.com/office/drawing/2014/main" id="{EFDE881A-7CB3-9340-71F3-AD394369E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757" y="3153473"/>
            <a:ext cx="6801882" cy="3704527"/>
          </a:xfrm>
          <a:prstGeom prst="rect">
            <a:avLst/>
          </a:prstGeom>
        </p:spPr>
      </p:pic>
      <p:sp>
        <p:nvSpPr>
          <p:cNvPr id="4" name="Slide Number Placeholder 3">
            <a:extLst>
              <a:ext uri="{FF2B5EF4-FFF2-40B4-BE49-F238E27FC236}">
                <a16:creationId xmlns:a16="http://schemas.microsoft.com/office/drawing/2014/main" id="{C4BE9DC6-3AEF-42D4-787C-13E745E1834A}"/>
              </a:ext>
            </a:extLst>
          </p:cNvPr>
          <p:cNvSpPr>
            <a:spLocks noGrp="1"/>
          </p:cNvSpPr>
          <p:nvPr>
            <p:ph type="sldNum" sz="quarter" idx="12"/>
          </p:nvPr>
        </p:nvSpPr>
        <p:spPr/>
        <p:txBody>
          <a:bodyPr/>
          <a:lstStyle/>
          <a:p>
            <a:fld id="{3B262475-B39C-4809-B838-6955B4973FE0}" type="slidenum">
              <a:rPr lang="en-US" smtClean="0"/>
              <a:t>15</a:t>
            </a:fld>
            <a:endParaRPr lang="en-US"/>
          </a:p>
        </p:txBody>
      </p:sp>
    </p:spTree>
    <p:extLst>
      <p:ext uri="{BB962C8B-B14F-4D97-AF65-F5344CB8AC3E}">
        <p14:creationId xmlns:p14="http://schemas.microsoft.com/office/powerpoint/2010/main" val="93336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D3B3-3C21-C3BE-D2C4-9FC4A11A718A}"/>
              </a:ext>
            </a:extLst>
          </p:cNvPr>
          <p:cNvSpPr>
            <a:spLocks noGrp="1"/>
          </p:cNvSpPr>
          <p:nvPr>
            <p:ph type="title"/>
          </p:nvPr>
        </p:nvSpPr>
        <p:spPr/>
        <p:txBody>
          <a:bodyPr/>
          <a:lstStyle/>
          <a:p>
            <a:r>
              <a:rPr lang="en-US" dirty="0"/>
              <a:t>Graph: GNN Network</a:t>
            </a:r>
          </a:p>
        </p:txBody>
      </p:sp>
      <p:sp>
        <p:nvSpPr>
          <p:cNvPr id="3" name="Content Placeholder 2">
            <a:extLst>
              <a:ext uri="{FF2B5EF4-FFF2-40B4-BE49-F238E27FC236}">
                <a16:creationId xmlns:a16="http://schemas.microsoft.com/office/drawing/2014/main" id="{B8040A55-64B2-459A-8650-766021E103D5}"/>
              </a:ext>
            </a:extLst>
          </p:cNvPr>
          <p:cNvSpPr>
            <a:spLocks noGrp="1"/>
          </p:cNvSpPr>
          <p:nvPr>
            <p:ph idx="1"/>
          </p:nvPr>
        </p:nvSpPr>
        <p:spPr/>
        <p:txBody>
          <a:bodyPr/>
          <a:lstStyle/>
          <a:p>
            <a:r>
              <a:rPr lang="en-US" dirty="0"/>
              <a:t>TAG model uses two types of GNN layers</a:t>
            </a:r>
          </a:p>
          <a:p>
            <a:pPr lvl="1"/>
            <a:r>
              <a:rPr lang="en-US" dirty="0"/>
              <a:t>1: Edge type-aware convolutional layer</a:t>
            </a:r>
          </a:p>
          <a:p>
            <a:pPr lvl="1"/>
            <a:endParaRPr lang="en-US" dirty="0"/>
          </a:p>
        </p:txBody>
      </p:sp>
      <p:grpSp>
        <p:nvGrpSpPr>
          <p:cNvPr id="4" name="Group 3">
            <a:extLst>
              <a:ext uri="{FF2B5EF4-FFF2-40B4-BE49-F238E27FC236}">
                <a16:creationId xmlns:a16="http://schemas.microsoft.com/office/drawing/2014/main" id="{1DCABE48-5706-B672-8E29-4770A8D2B02B}"/>
              </a:ext>
            </a:extLst>
          </p:cNvPr>
          <p:cNvGrpSpPr/>
          <p:nvPr/>
        </p:nvGrpSpPr>
        <p:grpSpPr>
          <a:xfrm>
            <a:off x="708406" y="3318447"/>
            <a:ext cx="3595372" cy="3074415"/>
            <a:chOff x="876300" y="4004833"/>
            <a:chExt cx="6530340" cy="5816584"/>
          </a:xfrm>
        </p:grpSpPr>
        <p:sp>
          <p:nvSpPr>
            <p:cNvPr id="5" name="Oval 4">
              <a:extLst>
                <a:ext uri="{FF2B5EF4-FFF2-40B4-BE49-F238E27FC236}">
                  <a16:creationId xmlns:a16="http://schemas.microsoft.com/office/drawing/2014/main" id="{EEB6AC2F-F794-E177-A137-E1BA13C5C630}"/>
                </a:ext>
              </a:extLst>
            </p:cNvPr>
            <p:cNvSpPr/>
            <p:nvPr/>
          </p:nvSpPr>
          <p:spPr>
            <a:xfrm>
              <a:off x="4084320" y="6035040"/>
              <a:ext cx="865632" cy="806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048FB74F-E831-2A28-3D64-041D3F363167}"/>
                </a:ext>
              </a:extLst>
            </p:cNvPr>
            <p:cNvSpPr/>
            <p:nvPr/>
          </p:nvSpPr>
          <p:spPr>
            <a:xfrm>
              <a:off x="2907792" y="7491984"/>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9E15F299-6C8B-A963-8D97-70FC4BD90AE3}"/>
                </a:ext>
              </a:extLst>
            </p:cNvPr>
            <p:cNvSpPr/>
            <p:nvPr/>
          </p:nvSpPr>
          <p:spPr>
            <a:xfrm>
              <a:off x="5417820" y="7667243"/>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2EBA86E6-564F-C186-0EA7-230FED4452BE}"/>
                </a:ext>
              </a:extLst>
            </p:cNvPr>
            <p:cNvSpPr/>
            <p:nvPr/>
          </p:nvSpPr>
          <p:spPr>
            <a:xfrm>
              <a:off x="3218688" y="4407931"/>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FC227F50-33BC-F96B-ABB1-ED966B0DDC61}"/>
                </a:ext>
              </a:extLst>
            </p:cNvPr>
            <p:cNvSpPr/>
            <p:nvPr/>
          </p:nvSpPr>
          <p:spPr>
            <a:xfrm>
              <a:off x="5315712" y="4004833"/>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D826B129-C533-27E6-D643-1174E4486803}"/>
                </a:ext>
              </a:extLst>
            </p:cNvPr>
            <p:cNvSpPr/>
            <p:nvPr/>
          </p:nvSpPr>
          <p:spPr>
            <a:xfrm>
              <a:off x="876300" y="8110585"/>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CAB47693-D480-718F-5913-D5D8582C94E8}"/>
                </a:ext>
              </a:extLst>
            </p:cNvPr>
            <p:cNvSpPr/>
            <p:nvPr/>
          </p:nvSpPr>
          <p:spPr>
            <a:xfrm>
              <a:off x="2956560" y="9015221"/>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00D9737-0938-BB09-9450-6B5FD66946FA}"/>
                </a:ext>
              </a:extLst>
            </p:cNvPr>
            <p:cNvSpPr/>
            <p:nvPr/>
          </p:nvSpPr>
          <p:spPr>
            <a:xfrm>
              <a:off x="6541008" y="8949507"/>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a:extLst>
                <a:ext uri="{FF2B5EF4-FFF2-40B4-BE49-F238E27FC236}">
                  <a16:creationId xmlns:a16="http://schemas.microsoft.com/office/drawing/2014/main" id="{743B187A-3A77-A784-D88A-B6C274A33080}"/>
                </a:ext>
              </a:extLst>
            </p:cNvPr>
            <p:cNvCxnSpPr>
              <a:endCxn id="5" idx="3"/>
            </p:cNvCxnSpPr>
            <p:nvPr/>
          </p:nvCxnSpPr>
          <p:spPr>
            <a:xfrm flipV="1">
              <a:off x="3486912" y="6723171"/>
              <a:ext cx="724177" cy="76881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F989E7-4896-1E57-0AB9-67AB7C774785}"/>
                </a:ext>
              </a:extLst>
            </p:cNvPr>
            <p:cNvCxnSpPr>
              <a:cxnSpLocks/>
              <a:stCxn id="10" idx="6"/>
              <a:endCxn id="6" idx="2"/>
            </p:cNvCxnSpPr>
            <p:nvPr/>
          </p:nvCxnSpPr>
          <p:spPr>
            <a:xfrm flipV="1">
              <a:off x="1741932" y="7895082"/>
              <a:ext cx="1165860" cy="61860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9D4013-354E-4AA2-43C6-2E9D6B650FB5}"/>
                </a:ext>
              </a:extLst>
            </p:cNvPr>
            <p:cNvCxnSpPr>
              <a:cxnSpLocks/>
              <a:stCxn id="6" idx="4"/>
              <a:endCxn id="11" idx="0"/>
            </p:cNvCxnSpPr>
            <p:nvPr/>
          </p:nvCxnSpPr>
          <p:spPr>
            <a:xfrm>
              <a:off x="3340608" y="8298180"/>
              <a:ext cx="48768" cy="7170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F9ACBE-4A09-8AE3-29C9-3B20BB2E846F}"/>
                </a:ext>
              </a:extLst>
            </p:cNvPr>
            <p:cNvCxnSpPr>
              <a:cxnSpLocks/>
              <a:stCxn id="7" idx="5"/>
              <a:endCxn id="12" idx="0"/>
            </p:cNvCxnSpPr>
            <p:nvPr/>
          </p:nvCxnSpPr>
          <p:spPr>
            <a:xfrm>
              <a:off x="6156683" y="8355374"/>
              <a:ext cx="817141" cy="59413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8E1633-7F51-8538-18FE-53E79DA5F382}"/>
                </a:ext>
              </a:extLst>
            </p:cNvPr>
            <p:cNvCxnSpPr>
              <a:cxnSpLocks/>
              <a:stCxn id="12" idx="1"/>
            </p:cNvCxnSpPr>
            <p:nvPr/>
          </p:nvCxnSpPr>
          <p:spPr>
            <a:xfrm flipH="1" flipV="1">
              <a:off x="5948172" y="8432780"/>
              <a:ext cx="719605" cy="634792"/>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6A02C6-72FF-FDE8-73F5-EE44F8B889D2}"/>
                </a:ext>
              </a:extLst>
            </p:cNvPr>
            <p:cNvCxnSpPr>
              <a:cxnSpLocks/>
              <a:endCxn id="5" idx="1"/>
            </p:cNvCxnSpPr>
            <p:nvPr/>
          </p:nvCxnSpPr>
          <p:spPr>
            <a:xfrm>
              <a:off x="3822192" y="5143500"/>
              <a:ext cx="388897" cy="1009605"/>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2062B6-879D-D96D-5AA9-D1BEEB622DCF}"/>
                </a:ext>
              </a:extLst>
            </p:cNvPr>
            <p:cNvCxnSpPr>
              <a:cxnSpLocks/>
              <a:stCxn id="7" idx="1"/>
              <a:endCxn id="5" idx="5"/>
            </p:cNvCxnSpPr>
            <p:nvPr/>
          </p:nvCxnSpPr>
          <p:spPr>
            <a:xfrm flipH="1" flipV="1">
              <a:off x="4823183" y="6723171"/>
              <a:ext cx="721406" cy="1062137"/>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A36-631C-0E63-C6C1-277497496E4B}"/>
                </a:ext>
              </a:extLst>
            </p:cNvPr>
            <p:cNvCxnSpPr>
              <a:cxnSpLocks/>
              <a:stCxn id="5" idx="7"/>
              <a:endCxn id="9" idx="3"/>
            </p:cNvCxnSpPr>
            <p:nvPr/>
          </p:nvCxnSpPr>
          <p:spPr>
            <a:xfrm flipV="1">
              <a:off x="4823183" y="4692964"/>
              <a:ext cx="619298" cy="14601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40EFD57-CCDA-B2F5-A54A-FACA51D71664}"/>
                </a:ext>
              </a:extLst>
            </p:cNvPr>
            <p:cNvPicPr>
              <a:picLocks noChangeAspect="1"/>
            </p:cNvPicPr>
            <p:nvPr/>
          </p:nvPicPr>
          <p:blipFill>
            <a:blip r:embed="rId3"/>
            <a:stretch>
              <a:fillRect/>
            </a:stretch>
          </p:blipFill>
          <p:spPr>
            <a:xfrm>
              <a:off x="2461730" y="4325214"/>
              <a:ext cx="494830" cy="922791"/>
            </a:xfrm>
            <a:prstGeom prst="rect">
              <a:avLst/>
            </a:prstGeom>
          </p:spPr>
        </p:pic>
        <p:pic>
          <p:nvPicPr>
            <p:cNvPr id="22" name="Picture 21">
              <a:extLst>
                <a:ext uri="{FF2B5EF4-FFF2-40B4-BE49-F238E27FC236}">
                  <a16:creationId xmlns:a16="http://schemas.microsoft.com/office/drawing/2014/main" id="{5934ADBF-F574-4D54-E524-67D940CFCC01}"/>
                </a:ext>
              </a:extLst>
            </p:cNvPr>
            <p:cNvPicPr>
              <a:picLocks noChangeAspect="1"/>
            </p:cNvPicPr>
            <p:nvPr/>
          </p:nvPicPr>
          <p:blipFill>
            <a:blip r:embed="rId3"/>
            <a:stretch>
              <a:fillRect/>
            </a:stretch>
          </p:blipFill>
          <p:spPr>
            <a:xfrm>
              <a:off x="5355806" y="5755101"/>
              <a:ext cx="494830" cy="922791"/>
            </a:xfrm>
            <a:prstGeom prst="rect">
              <a:avLst/>
            </a:prstGeom>
          </p:spPr>
        </p:pic>
        <p:pic>
          <p:nvPicPr>
            <p:cNvPr id="23" name="Picture 22">
              <a:extLst>
                <a:ext uri="{FF2B5EF4-FFF2-40B4-BE49-F238E27FC236}">
                  <a16:creationId xmlns:a16="http://schemas.microsoft.com/office/drawing/2014/main" id="{BF3C5BA1-97B1-0B50-8F29-0BF3C98B0150}"/>
                </a:ext>
              </a:extLst>
            </p:cNvPr>
            <p:cNvPicPr>
              <a:picLocks noChangeAspect="1"/>
            </p:cNvPicPr>
            <p:nvPr/>
          </p:nvPicPr>
          <p:blipFill>
            <a:blip r:embed="rId3"/>
            <a:stretch>
              <a:fillRect/>
            </a:stretch>
          </p:blipFill>
          <p:spPr>
            <a:xfrm>
              <a:off x="6615440" y="7306957"/>
              <a:ext cx="494830" cy="922791"/>
            </a:xfrm>
            <a:prstGeom prst="rect">
              <a:avLst/>
            </a:prstGeom>
          </p:spPr>
        </p:pic>
        <p:pic>
          <p:nvPicPr>
            <p:cNvPr id="24" name="Picture 23">
              <a:extLst>
                <a:ext uri="{FF2B5EF4-FFF2-40B4-BE49-F238E27FC236}">
                  <a16:creationId xmlns:a16="http://schemas.microsoft.com/office/drawing/2014/main" id="{4404E527-9D15-79BB-D63D-563B45804871}"/>
                </a:ext>
              </a:extLst>
            </p:cNvPr>
            <p:cNvPicPr>
              <a:picLocks noChangeAspect="1"/>
            </p:cNvPicPr>
            <p:nvPr/>
          </p:nvPicPr>
          <p:blipFill>
            <a:blip r:embed="rId3"/>
            <a:stretch>
              <a:fillRect/>
            </a:stretch>
          </p:blipFill>
          <p:spPr>
            <a:xfrm>
              <a:off x="2302090" y="6680679"/>
              <a:ext cx="494830" cy="922791"/>
            </a:xfrm>
            <a:prstGeom prst="rect">
              <a:avLst/>
            </a:prstGeom>
          </p:spPr>
        </p:pic>
      </p:grpSp>
      <p:pic>
        <p:nvPicPr>
          <p:cNvPr id="26" name="Picture 25">
            <a:extLst>
              <a:ext uri="{FF2B5EF4-FFF2-40B4-BE49-F238E27FC236}">
                <a16:creationId xmlns:a16="http://schemas.microsoft.com/office/drawing/2014/main" id="{A4E13ADA-32B9-9C84-0410-3C2E9EC6992A}"/>
              </a:ext>
            </a:extLst>
          </p:cNvPr>
          <p:cNvPicPr>
            <a:picLocks noChangeAspect="1"/>
          </p:cNvPicPr>
          <p:nvPr/>
        </p:nvPicPr>
        <p:blipFill>
          <a:blip r:embed="rId4"/>
          <a:stretch>
            <a:fillRect/>
          </a:stretch>
        </p:blipFill>
        <p:spPr>
          <a:xfrm>
            <a:off x="5014754" y="2627671"/>
            <a:ext cx="6688297" cy="1274644"/>
          </a:xfrm>
          <a:prstGeom prst="rect">
            <a:avLst/>
          </a:prstGeom>
        </p:spPr>
      </p:pic>
      <p:sp>
        <p:nvSpPr>
          <p:cNvPr id="27" name="TextBox 26">
            <a:extLst>
              <a:ext uri="{FF2B5EF4-FFF2-40B4-BE49-F238E27FC236}">
                <a16:creationId xmlns:a16="http://schemas.microsoft.com/office/drawing/2014/main" id="{2EE85137-0502-C23F-21AC-AEC6D163701B}"/>
              </a:ext>
            </a:extLst>
          </p:cNvPr>
          <p:cNvSpPr txBox="1"/>
          <p:nvPr/>
        </p:nvSpPr>
        <p:spPr>
          <a:xfrm>
            <a:off x="5684679" y="4840734"/>
            <a:ext cx="5605848"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Different weight matrices for different edge types</a:t>
            </a:r>
          </a:p>
        </p:txBody>
      </p:sp>
      <p:sp>
        <p:nvSpPr>
          <p:cNvPr id="28" name="Right Arrow 27">
            <a:extLst>
              <a:ext uri="{FF2B5EF4-FFF2-40B4-BE49-F238E27FC236}">
                <a16:creationId xmlns:a16="http://schemas.microsoft.com/office/drawing/2014/main" id="{ADC04EEB-5E74-7BD8-AFE3-40C0C8EEF643}"/>
              </a:ext>
            </a:extLst>
          </p:cNvPr>
          <p:cNvSpPr/>
          <p:nvPr/>
        </p:nvSpPr>
        <p:spPr>
          <a:xfrm rot="18077334">
            <a:off x="10048061" y="4014160"/>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Slide Number Placeholder 24">
            <a:extLst>
              <a:ext uri="{FF2B5EF4-FFF2-40B4-BE49-F238E27FC236}">
                <a16:creationId xmlns:a16="http://schemas.microsoft.com/office/drawing/2014/main" id="{2F31F1C2-D966-9CEB-3355-A662602B5FB8}"/>
              </a:ext>
            </a:extLst>
          </p:cNvPr>
          <p:cNvSpPr>
            <a:spLocks noGrp="1"/>
          </p:cNvSpPr>
          <p:nvPr>
            <p:ph type="sldNum" sz="quarter" idx="12"/>
          </p:nvPr>
        </p:nvSpPr>
        <p:spPr/>
        <p:txBody>
          <a:bodyPr/>
          <a:lstStyle/>
          <a:p>
            <a:fld id="{3B262475-B39C-4809-B838-6955B4973FE0}" type="slidenum">
              <a:rPr lang="en-US" smtClean="0"/>
              <a:t>16</a:t>
            </a:fld>
            <a:endParaRPr lang="en-US"/>
          </a:p>
        </p:txBody>
      </p:sp>
    </p:spTree>
    <p:extLst>
      <p:ext uri="{BB962C8B-B14F-4D97-AF65-F5344CB8AC3E}">
        <p14:creationId xmlns:p14="http://schemas.microsoft.com/office/powerpoint/2010/main" val="364244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4E13ADA-32B9-9C84-0410-3C2E9EC6992A}"/>
              </a:ext>
            </a:extLst>
          </p:cNvPr>
          <p:cNvPicPr>
            <a:picLocks noChangeAspect="1"/>
          </p:cNvPicPr>
          <p:nvPr/>
        </p:nvPicPr>
        <p:blipFill>
          <a:blip r:embed="rId3"/>
          <a:stretch>
            <a:fillRect/>
          </a:stretch>
        </p:blipFill>
        <p:spPr>
          <a:xfrm>
            <a:off x="5014754" y="2627671"/>
            <a:ext cx="6688297" cy="1274644"/>
          </a:xfrm>
          <a:prstGeom prst="rect">
            <a:avLst/>
          </a:prstGeom>
        </p:spPr>
      </p:pic>
      <p:sp>
        <p:nvSpPr>
          <p:cNvPr id="2" name="Title 1">
            <a:extLst>
              <a:ext uri="{FF2B5EF4-FFF2-40B4-BE49-F238E27FC236}">
                <a16:creationId xmlns:a16="http://schemas.microsoft.com/office/drawing/2014/main" id="{ED48D3B3-3C21-C3BE-D2C4-9FC4A11A718A}"/>
              </a:ext>
            </a:extLst>
          </p:cNvPr>
          <p:cNvSpPr>
            <a:spLocks noGrp="1"/>
          </p:cNvSpPr>
          <p:nvPr>
            <p:ph type="title"/>
          </p:nvPr>
        </p:nvSpPr>
        <p:spPr/>
        <p:txBody>
          <a:bodyPr/>
          <a:lstStyle/>
          <a:p>
            <a:r>
              <a:rPr lang="en-US" dirty="0"/>
              <a:t>Graph: GNN Network</a:t>
            </a:r>
          </a:p>
        </p:txBody>
      </p:sp>
      <p:sp>
        <p:nvSpPr>
          <p:cNvPr id="3" name="Content Placeholder 2">
            <a:extLst>
              <a:ext uri="{FF2B5EF4-FFF2-40B4-BE49-F238E27FC236}">
                <a16:creationId xmlns:a16="http://schemas.microsoft.com/office/drawing/2014/main" id="{B8040A55-64B2-459A-8650-766021E103D5}"/>
              </a:ext>
            </a:extLst>
          </p:cNvPr>
          <p:cNvSpPr>
            <a:spLocks noGrp="1"/>
          </p:cNvSpPr>
          <p:nvPr>
            <p:ph idx="1"/>
          </p:nvPr>
        </p:nvSpPr>
        <p:spPr/>
        <p:txBody>
          <a:bodyPr/>
          <a:lstStyle/>
          <a:p>
            <a:r>
              <a:rPr lang="en-US" dirty="0"/>
              <a:t>TAG model uses two types of GNN layers</a:t>
            </a:r>
          </a:p>
          <a:p>
            <a:pPr lvl="1"/>
            <a:r>
              <a:rPr lang="en-US" dirty="0"/>
              <a:t>1: Edge type-aware convolutional layer</a:t>
            </a:r>
          </a:p>
          <a:p>
            <a:pPr lvl="1"/>
            <a:r>
              <a:rPr lang="en-US" dirty="0"/>
              <a:t>2: GIN </a:t>
            </a:r>
            <a:r>
              <a:rPr lang="en-US" dirty="0">
                <a:hlinkClick r:id="rId4"/>
              </a:rPr>
              <a:t>[Xu+, 2019] </a:t>
            </a:r>
            <a:endParaRPr lang="en-US" dirty="0"/>
          </a:p>
          <a:p>
            <a:pPr lvl="1"/>
            <a:endParaRPr lang="en-US" dirty="0"/>
          </a:p>
        </p:txBody>
      </p:sp>
      <p:grpSp>
        <p:nvGrpSpPr>
          <p:cNvPr id="4" name="Group 3">
            <a:extLst>
              <a:ext uri="{FF2B5EF4-FFF2-40B4-BE49-F238E27FC236}">
                <a16:creationId xmlns:a16="http://schemas.microsoft.com/office/drawing/2014/main" id="{1DCABE48-5706-B672-8E29-4770A8D2B02B}"/>
              </a:ext>
            </a:extLst>
          </p:cNvPr>
          <p:cNvGrpSpPr/>
          <p:nvPr/>
        </p:nvGrpSpPr>
        <p:grpSpPr>
          <a:xfrm>
            <a:off x="708406" y="3318447"/>
            <a:ext cx="3595372" cy="3074415"/>
            <a:chOff x="876300" y="4004833"/>
            <a:chExt cx="6530340" cy="5816584"/>
          </a:xfrm>
        </p:grpSpPr>
        <p:sp>
          <p:nvSpPr>
            <p:cNvPr id="5" name="Oval 4">
              <a:extLst>
                <a:ext uri="{FF2B5EF4-FFF2-40B4-BE49-F238E27FC236}">
                  <a16:creationId xmlns:a16="http://schemas.microsoft.com/office/drawing/2014/main" id="{EEB6AC2F-F794-E177-A137-E1BA13C5C630}"/>
                </a:ext>
              </a:extLst>
            </p:cNvPr>
            <p:cNvSpPr/>
            <p:nvPr/>
          </p:nvSpPr>
          <p:spPr>
            <a:xfrm>
              <a:off x="4084320" y="6035040"/>
              <a:ext cx="865632" cy="806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048FB74F-E831-2A28-3D64-041D3F363167}"/>
                </a:ext>
              </a:extLst>
            </p:cNvPr>
            <p:cNvSpPr/>
            <p:nvPr/>
          </p:nvSpPr>
          <p:spPr>
            <a:xfrm>
              <a:off x="2907792" y="7491984"/>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9E15F299-6C8B-A963-8D97-70FC4BD90AE3}"/>
                </a:ext>
              </a:extLst>
            </p:cNvPr>
            <p:cNvSpPr/>
            <p:nvPr/>
          </p:nvSpPr>
          <p:spPr>
            <a:xfrm>
              <a:off x="5417820" y="7667243"/>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2EBA86E6-564F-C186-0EA7-230FED4452BE}"/>
                </a:ext>
              </a:extLst>
            </p:cNvPr>
            <p:cNvSpPr/>
            <p:nvPr/>
          </p:nvSpPr>
          <p:spPr>
            <a:xfrm>
              <a:off x="3218688" y="4407931"/>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FC227F50-33BC-F96B-ABB1-ED966B0DDC61}"/>
                </a:ext>
              </a:extLst>
            </p:cNvPr>
            <p:cNvSpPr/>
            <p:nvPr/>
          </p:nvSpPr>
          <p:spPr>
            <a:xfrm>
              <a:off x="5315712" y="4004833"/>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D826B129-C533-27E6-D643-1174E4486803}"/>
                </a:ext>
              </a:extLst>
            </p:cNvPr>
            <p:cNvSpPr/>
            <p:nvPr/>
          </p:nvSpPr>
          <p:spPr>
            <a:xfrm>
              <a:off x="876300" y="8110585"/>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CAB47693-D480-718F-5913-D5D8582C94E8}"/>
                </a:ext>
              </a:extLst>
            </p:cNvPr>
            <p:cNvSpPr/>
            <p:nvPr/>
          </p:nvSpPr>
          <p:spPr>
            <a:xfrm>
              <a:off x="2956560" y="9015221"/>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00D9737-0938-BB09-9450-6B5FD66946FA}"/>
                </a:ext>
              </a:extLst>
            </p:cNvPr>
            <p:cNvSpPr/>
            <p:nvPr/>
          </p:nvSpPr>
          <p:spPr>
            <a:xfrm>
              <a:off x="6541008" y="8949507"/>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a:extLst>
                <a:ext uri="{FF2B5EF4-FFF2-40B4-BE49-F238E27FC236}">
                  <a16:creationId xmlns:a16="http://schemas.microsoft.com/office/drawing/2014/main" id="{743B187A-3A77-A784-D88A-B6C274A33080}"/>
                </a:ext>
              </a:extLst>
            </p:cNvPr>
            <p:cNvCxnSpPr>
              <a:endCxn id="5" idx="3"/>
            </p:cNvCxnSpPr>
            <p:nvPr/>
          </p:nvCxnSpPr>
          <p:spPr>
            <a:xfrm flipV="1">
              <a:off x="3486912" y="6723171"/>
              <a:ext cx="724177" cy="76881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F989E7-4896-1E57-0AB9-67AB7C774785}"/>
                </a:ext>
              </a:extLst>
            </p:cNvPr>
            <p:cNvCxnSpPr>
              <a:cxnSpLocks/>
              <a:stCxn id="10" idx="6"/>
              <a:endCxn id="6" idx="2"/>
            </p:cNvCxnSpPr>
            <p:nvPr/>
          </p:nvCxnSpPr>
          <p:spPr>
            <a:xfrm flipV="1">
              <a:off x="1741932" y="7895082"/>
              <a:ext cx="1165860" cy="61860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9D4013-354E-4AA2-43C6-2E9D6B650FB5}"/>
                </a:ext>
              </a:extLst>
            </p:cNvPr>
            <p:cNvCxnSpPr>
              <a:cxnSpLocks/>
              <a:stCxn id="6" idx="4"/>
              <a:endCxn id="11" idx="0"/>
            </p:cNvCxnSpPr>
            <p:nvPr/>
          </p:nvCxnSpPr>
          <p:spPr>
            <a:xfrm>
              <a:off x="3340608" y="8298180"/>
              <a:ext cx="48768" cy="7170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F9ACBE-4A09-8AE3-29C9-3B20BB2E846F}"/>
                </a:ext>
              </a:extLst>
            </p:cNvPr>
            <p:cNvCxnSpPr>
              <a:cxnSpLocks/>
              <a:stCxn id="7" idx="5"/>
              <a:endCxn id="12" idx="0"/>
            </p:cNvCxnSpPr>
            <p:nvPr/>
          </p:nvCxnSpPr>
          <p:spPr>
            <a:xfrm>
              <a:off x="6156683" y="8355374"/>
              <a:ext cx="817141" cy="59413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8E1633-7F51-8538-18FE-53E79DA5F382}"/>
                </a:ext>
              </a:extLst>
            </p:cNvPr>
            <p:cNvCxnSpPr>
              <a:cxnSpLocks/>
              <a:stCxn id="12" idx="1"/>
            </p:cNvCxnSpPr>
            <p:nvPr/>
          </p:nvCxnSpPr>
          <p:spPr>
            <a:xfrm flipH="1" flipV="1">
              <a:off x="5948172" y="8432780"/>
              <a:ext cx="719605" cy="634792"/>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6A02C6-72FF-FDE8-73F5-EE44F8B889D2}"/>
                </a:ext>
              </a:extLst>
            </p:cNvPr>
            <p:cNvCxnSpPr>
              <a:cxnSpLocks/>
              <a:endCxn id="5" idx="1"/>
            </p:cNvCxnSpPr>
            <p:nvPr/>
          </p:nvCxnSpPr>
          <p:spPr>
            <a:xfrm>
              <a:off x="3822192" y="5143500"/>
              <a:ext cx="388897" cy="1009605"/>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2062B6-879D-D96D-5AA9-D1BEEB622DCF}"/>
                </a:ext>
              </a:extLst>
            </p:cNvPr>
            <p:cNvCxnSpPr>
              <a:cxnSpLocks/>
              <a:stCxn id="7" idx="1"/>
              <a:endCxn id="5" idx="5"/>
            </p:cNvCxnSpPr>
            <p:nvPr/>
          </p:nvCxnSpPr>
          <p:spPr>
            <a:xfrm flipH="1" flipV="1">
              <a:off x="4823183" y="6723171"/>
              <a:ext cx="721406" cy="1062137"/>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A36-631C-0E63-C6C1-277497496E4B}"/>
                </a:ext>
              </a:extLst>
            </p:cNvPr>
            <p:cNvCxnSpPr>
              <a:cxnSpLocks/>
              <a:stCxn id="5" idx="7"/>
              <a:endCxn id="9" idx="3"/>
            </p:cNvCxnSpPr>
            <p:nvPr/>
          </p:nvCxnSpPr>
          <p:spPr>
            <a:xfrm flipV="1">
              <a:off x="4823183" y="4692964"/>
              <a:ext cx="619298" cy="14601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40EFD57-CCDA-B2F5-A54A-FACA51D71664}"/>
                </a:ext>
              </a:extLst>
            </p:cNvPr>
            <p:cNvPicPr>
              <a:picLocks noChangeAspect="1"/>
            </p:cNvPicPr>
            <p:nvPr/>
          </p:nvPicPr>
          <p:blipFill>
            <a:blip r:embed="rId5"/>
            <a:stretch>
              <a:fillRect/>
            </a:stretch>
          </p:blipFill>
          <p:spPr>
            <a:xfrm>
              <a:off x="2461730" y="4325214"/>
              <a:ext cx="494830" cy="922791"/>
            </a:xfrm>
            <a:prstGeom prst="rect">
              <a:avLst/>
            </a:prstGeom>
          </p:spPr>
        </p:pic>
        <p:pic>
          <p:nvPicPr>
            <p:cNvPr id="22" name="Picture 21">
              <a:extLst>
                <a:ext uri="{FF2B5EF4-FFF2-40B4-BE49-F238E27FC236}">
                  <a16:creationId xmlns:a16="http://schemas.microsoft.com/office/drawing/2014/main" id="{5934ADBF-F574-4D54-E524-67D940CFCC01}"/>
                </a:ext>
              </a:extLst>
            </p:cNvPr>
            <p:cNvPicPr>
              <a:picLocks noChangeAspect="1"/>
            </p:cNvPicPr>
            <p:nvPr/>
          </p:nvPicPr>
          <p:blipFill>
            <a:blip r:embed="rId5"/>
            <a:stretch>
              <a:fillRect/>
            </a:stretch>
          </p:blipFill>
          <p:spPr>
            <a:xfrm>
              <a:off x="5355806" y="5755101"/>
              <a:ext cx="494830" cy="922791"/>
            </a:xfrm>
            <a:prstGeom prst="rect">
              <a:avLst/>
            </a:prstGeom>
          </p:spPr>
        </p:pic>
        <p:pic>
          <p:nvPicPr>
            <p:cNvPr id="23" name="Picture 22">
              <a:extLst>
                <a:ext uri="{FF2B5EF4-FFF2-40B4-BE49-F238E27FC236}">
                  <a16:creationId xmlns:a16="http://schemas.microsoft.com/office/drawing/2014/main" id="{BF3C5BA1-97B1-0B50-8F29-0BF3C98B0150}"/>
                </a:ext>
              </a:extLst>
            </p:cNvPr>
            <p:cNvPicPr>
              <a:picLocks noChangeAspect="1"/>
            </p:cNvPicPr>
            <p:nvPr/>
          </p:nvPicPr>
          <p:blipFill>
            <a:blip r:embed="rId5"/>
            <a:stretch>
              <a:fillRect/>
            </a:stretch>
          </p:blipFill>
          <p:spPr>
            <a:xfrm>
              <a:off x="6615440" y="7306957"/>
              <a:ext cx="494830" cy="922791"/>
            </a:xfrm>
            <a:prstGeom prst="rect">
              <a:avLst/>
            </a:prstGeom>
          </p:spPr>
        </p:pic>
        <p:pic>
          <p:nvPicPr>
            <p:cNvPr id="24" name="Picture 23">
              <a:extLst>
                <a:ext uri="{FF2B5EF4-FFF2-40B4-BE49-F238E27FC236}">
                  <a16:creationId xmlns:a16="http://schemas.microsoft.com/office/drawing/2014/main" id="{4404E527-9D15-79BB-D63D-563B45804871}"/>
                </a:ext>
              </a:extLst>
            </p:cNvPr>
            <p:cNvPicPr>
              <a:picLocks noChangeAspect="1"/>
            </p:cNvPicPr>
            <p:nvPr/>
          </p:nvPicPr>
          <p:blipFill>
            <a:blip r:embed="rId5"/>
            <a:stretch>
              <a:fillRect/>
            </a:stretch>
          </p:blipFill>
          <p:spPr>
            <a:xfrm>
              <a:off x="2302090" y="6680679"/>
              <a:ext cx="494830" cy="922791"/>
            </a:xfrm>
            <a:prstGeom prst="rect">
              <a:avLst/>
            </a:prstGeom>
          </p:spPr>
        </p:pic>
      </p:grpSp>
      <p:sp>
        <p:nvSpPr>
          <p:cNvPr id="27" name="TextBox 26">
            <a:extLst>
              <a:ext uri="{FF2B5EF4-FFF2-40B4-BE49-F238E27FC236}">
                <a16:creationId xmlns:a16="http://schemas.microsoft.com/office/drawing/2014/main" id="{2EE85137-0502-C23F-21AC-AEC6D163701B}"/>
              </a:ext>
            </a:extLst>
          </p:cNvPr>
          <p:cNvSpPr txBox="1"/>
          <p:nvPr/>
        </p:nvSpPr>
        <p:spPr>
          <a:xfrm>
            <a:off x="6559585" y="5852159"/>
            <a:ext cx="3909158"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Powerful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ConvGNN</a:t>
            </a:r>
            <a:r>
              <a:rPr lang="en-US" sz="2400" dirty="0">
                <a:latin typeface="Helvetica Neue" panose="02000503000000020004" pitchFamily="2" charset="0"/>
                <a:ea typeface="Helvetica Neue" panose="02000503000000020004" pitchFamily="2" charset="0"/>
                <a:cs typeface="Helvetica Neue" panose="02000503000000020004" pitchFamily="2" charset="0"/>
              </a:rPr>
              <a:t> to learn graph topology</a:t>
            </a:r>
          </a:p>
        </p:txBody>
      </p:sp>
      <p:sp>
        <p:nvSpPr>
          <p:cNvPr id="28" name="Right Arrow 27">
            <a:extLst>
              <a:ext uri="{FF2B5EF4-FFF2-40B4-BE49-F238E27FC236}">
                <a16:creationId xmlns:a16="http://schemas.microsoft.com/office/drawing/2014/main" id="{ADC04EEB-5E74-7BD8-AFE3-40C0C8EEF643}"/>
              </a:ext>
            </a:extLst>
          </p:cNvPr>
          <p:cNvSpPr/>
          <p:nvPr/>
        </p:nvSpPr>
        <p:spPr>
          <a:xfrm rot="16200000">
            <a:off x="7882645" y="5215613"/>
            <a:ext cx="487751"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a:extLst>
              <a:ext uri="{FF2B5EF4-FFF2-40B4-BE49-F238E27FC236}">
                <a16:creationId xmlns:a16="http://schemas.microsoft.com/office/drawing/2014/main" id="{27731063-7F21-CB26-509A-5DB55FA2F5A8}"/>
              </a:ext>
            </a:extLst>
          </p:cNvPr>
          <p:cNvPicPr>
            <a:picLocks noChangeAspect="1"/>
          </p:cNvPicPr>
          <p:nvPr/>
        </p:nvPicPr>
        <p:blipFill>
          <a:blip r:embed="rId6"/>
          <a:stretch>
            <a:fillRect/>
          </a:stretch>
        </p:blipFill>
        <p:spPr>
          <a:xfrm>
            <a:off x="6029599" y="4104931"/>
            <a:ext cx="4436805" cy="1115612"/>
          </a:xfrm>
          <a:prstGeom prst="rect">
            <a:avLst/>
          </a:prstGeom>
        </p:spPr>
      </p:pic>
      <p:sp>
        <p:nvSpPr>
          <p:cNvPr id="29" name="Slide Number Placeholder 28">
            <a:extLst>
              <a:ext uri="{FF2B5EF4-FFF2-40B4-BE49-F238E27FC236}">
                <a16:creationId xmlns:a16="http://schemas.microsoft.com/office/drawing/2014/main" id="{CCB2DB41-AA84-46E2-5384-3A2F2BE251B3}"/>
              </a:ext>
            </a:extLst>
          </p:cNvPr>
          <p:cNvSpPr>
            <a:spLocks noGrp="1"/>
          </p:cNvSpPr>
          <p:nvPr>
            <p:ph type="sldNum" sz="quarter" idx="12"/>
          </p:nvPr>
        </p:nvSpPr>
        <p:spPr/>
        <p:txBody>
          <a:bodyPr/>
          <a:lstStyle/>
          <a:p>
            <a:fld id="{3B262475-B39C-4809-B838-6955B4973FE0}" type="slidenum">
              <a:rPr lang="en-US" smtClean="0"/>
              <a:t>17</a:t>
            </a:fld>
            <a:endParaRPr lang="en-US"/>
          </a:p>
        </p:txBody>
      </p:sp>
    </p:spTree>
    <p:extLst>
      <p:ext uri="{BB962C8B-B14F-4D97-AF65-F5344CB8AC3E}">
        <p14:creationId xmlns:p14="http://schemas.microsoft.com/office/powerpoint/2010/main" val="1033262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3902-CC89-DE04-8396-EA4F63F868D8}"/>
              </a:ext>
            </a:extLst>
          </p:cNvPr>
          <p:cNvSpPr>
            <a:spLocks noGrp="1"/>
          </p:cNvSpPr>
          <p:nvPr>
            <p:ph type="title"/>
          </p:nvPr>
        </p:nvSpPr>
        <p:spPr/>
        <p:txBody>
          <a:bodyPr/>
          <a:lstStyle/>
          <a:p>
            <a:r>
              <a:rPr lang="en-US" dirty="0"/>
              <a:t>Text: Naming in Netlists</a:t>
            </a:r>
          </a:p>
        </p:txBody>
      </p:sp>
      <p:sp>
        <p:nvSpPr>
          <p:cNvPr id="3" name="Content Placeholder 2">
            <a:extLst>
              <a:ext uri="{FF2B5EF4-FFF2-40B4-BE49-F238E27FC236}">
                <a16:creationId xmlns:a16="http://schemas.microsoft.com/office/drawing/2014/main" id="{B5A8CDCA-B181-FB5C-B165-A8B515EA5DE6}"/>
              </a:ext>
            </a:extLst>
          </p:cNvPr>
          <p:cNvSpPr>
            <a:spLocks noGrp="1"/>
          </p:cNvSpPr>
          <p:nvPr>
            <p:ph idx="1"/>
          </p:nvPr>
        </p:nvSpPr>
        <p:spPr/>
        <p:txBody>
          <a:bodyPr/>
          <a:lstStyle/>
          <a:p>
            <a:r>
              <a:rPr lang="en-US" dirty="0"/>
              <a:t>Naming implies considerable knowledge</a:t>
            </a:r>
          </a:p>
          <a:p>
            <a:pPr lvl="1"/>
            <a:r>
              <a:rPr lang="en-US" dirty="0"/>
              <a:t>Circuit/device name: suggest the functionality</a:t>
            </a:r>
          </a:p>
          <a:p>
            <a:pPr lvl="1"/>
            <a:r>
              <a:rPr lang="en-US" dirty="0"/>
              <a:t>Hierarchy name: suggest division in hierarchy</a:t>
            </a:r>
          </a:p>
          <a:p>
            <a:pPr lvl="1"/>
            <a:r>
              <a:rPr lang="en-US" dirty="0"/>
              <a:t>Instance name: suggest functionality and proximity</a:t>
            </a:r>
          </a:p>
        </p:txBody>
      </p:sp>
      <p:pic>
        <p:nvPicPr>
          <p:cNvPr id="4" name="Picture 3">
            <a:extLst>
              <a:ext uri="{FF2B5EF4-FFF2-40B4-BE49-F238E27FC236}">
                <a16:creationId xmlns:a16="http://schemas.microsoft.com/office/drawing/2014/main" id="{3A122C8F-229F-43BD-8FEE-05870A9FEB1B}"/>
              </a:ext>
            </a:extLst>
          </p:cNvPr>
          <p:cNvPicPr>
            <a:picLocks noChangeAspect="1"/>
          </p:cNvPicPr>
          <p:nvPr/>
        </p:nvPicPr>
        <p:blipFill>
          <a:blip r:embed="rId3"/>
          <a:stretch>
            <a:fillRect/>
          </a:stretch>
        </p:blipFill>
        <p:spPr>
          <a:xfrm>
            <a:off x="2131486" y="3758271"/>
            <a:ext cx="4281671" cy="2734604"/>
          </a:xfrm>
          <a:prstGeom prst="rect">
            <a:avLst/>
          </a:prstGeom>
        </p:spPr>
      </p:pic>
      <p:pic>
        <p:nvPicPr>
          <p:cNvPr id="6" name="Picture 5">
            <a:extLst>
              <a:ext uri="{FF2B5EF4-FFF2-40B4-BE49-F238E27FC236}">
                <a16:creationId xmlns:a16="http://schemas.microsoft.com/office/drawing/2014/main" id="{BEDA1CCE-65B7-4407-C937-6F0E40A53514}"/>
              </a:ext>
            </a:extLst>
          </p:cNvPr>
          <p:cNvPicPr>
            <a:picLocks noChangeAspect="1"/>
          </p:cNvPicPr>
          <p:nvPr/>
        </p:nvPicPr>
        <p:blipFill>
          <a:blip r:embed="rId4"/>
          <a:stretch>
            <a:fillRect/>
          </a:stretch>
        </p:blipFill>
        <p:spPr>
          <a:xfrm>
            <a:off x="8343200" y="3742007"/>
            <a:ext cx="1919994" cy="2864752"/>
          </a:xfrm>
          <a:prstGeom prst="rect">
            <a:avLst/>
          </a:prstGeom>
        </p:spPr>
      </p:pic>
      <p:sp>
        <p:nvSpPr>
          <p:cNvPr id="5" name="Slide Number Placeholder 4">
            <a:extLst>
              <a:ext uri="{FF2B5EF4-FFF2-40B4-BE49-F238E27FC236}">
                <a16:creationId xmlns:a16="http://schemas.microsoft.com/office/drawing/2014/main" id="{707E754A-0BBC-E4AD-B31D-15030193BCB1}"/>
              </a:ext>
            </a:extLst>
          </p:cNvPr>
          <p:cNvSpPr>
            <a:spLocks noGrp="1"/>
          </p:cNvSpPr>
          <p:nvPr>
            <p:ph type="sldNum" sz="quarter" idx="12"/>
          </p:nvPr>
        </p:nvSpPr>
        <p:spPr/>
        <p:txBody>
          <a:bodyPr/>
          <a:lstStyle/>
          <a:p>
            <a:fld id="{3B262475-B39C-4809-B838-6955B4973FE0}" type="slidenum">
              <a:rPr lang="en-US" smtClean="0"/>
              <a:t>18</a:t>
            </a:fld>
            <a:endParaRPr lang="en-US"/>
          </a:p>
        </p:txBody>
      </p:sp>
    </p:spTree>
    <p:extLst>
      <p:ext uri="{BB962C8B-B14F-4D97-AF65-F5344CB8AC3E}">
        <p14:creationId xmlns:p14="http://schemas.microsoft.com/office/powerpoint/2010/main" val="109066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6FCF-90A3-613F-DC59-A916D5EBEAA9}"/>
              </a:ext>
            </a:extLst>
          </p:cNvPr>
          <p:cNvSpPr>
            <a:spLocks noGrp="1"/>
          </p:cNvSpPr>
          <p:nvPr>
            <p:ph type="title"/>
          </p:nvPr>
        </p:nvSpPr>
        <p:spPr/>
        <p:txBody>
          <a:bodyPr/>
          <a:lstStyle/>
          <a:p>
            <a:r>
              <a:rPr lang="en-US" dirty="0"/>
              <a:t>Text: Encoding Natural Language Into Vectors</a:t>
            </a:r>
          </a:p>
        </p:txBody>
      </p:sp>
      <p:sp>
        <p:nvSpPr>
          <p:cNvPr id="3" name="Content Placeholder 2">
            <a:extLst>
              <a:ext uri="{FF2B5EF4-FFF2-40B4-BE49-F238E27FC236}">
                <a16:creationId xmlns:a16="http://schemas.microsoft.com/office/drawing/2014/main" id="{05102CDB-B800-AB03-1670-443E5BCC185B}"/>
              </a:ext>
            </a:extLst>
          </p:cNvPr>
          <p:cNvSpPr>
            <a:spLocks noGrp="1"/>
          </p:cNvSpPr>
          <p:nvPr>
            <p:ph idx="1"/>
          </p:nvPr>
        </p:nvSpPr>
        <p:spPr/>
        <p:txBody>
          <a:bodyPr/>
          <a:lstStyle/>
          <a:p>
            <a:r>
              <a:rPr lang="en-US" dirty="0"/>
              <a:t>Natural language corpus for word embedding training</a:t>
            </a:r>
          </a:p>
          <a:p>
            <a:pPr lvl="1"/>
            <a:r>
              <a:rPr lang="en-US" dirty="0"/>
              <a:t>Collect sentences from netlists</a:t>
            </a:r>
          </a:p>
          <a:p>
            <a:pPr lvl="1"/>
            <a:r>
              <a:rPr lang="en-US" dirty="0"/>
              <a:t>Combine with English Wikipedia corpus</a:t>
            </a:r>
          </a:p>
          <a:p>
            <a:r>
              <a:rPr lang="en-US" dirty="0"/>
              <a:t>Unsupervised learning to discover the meaning of words</a:t>
            </a:r>
          </a:p>
          <a:p>
            <a:pPr lvl="1"/>
            <a:r>
              <a:rPr lang="en-US" dirty="0" err="1"/>
              <a:t>fastText</a:t>
            </a:r>
            <a:r>
              <a:rPr lang="en-US" dirty="0"/>
              <a:t> algorithm </a:t>
            </a:r>
            <a:r>
              <a:rPr lang="en-US" dirty="0">
                <a:hlinkClick r:id="rId3"/>
              </a:rPr>
              <a:t>[Bojanowski+, 2016]</a:t>
            </a:r>
            <a:endParaRPr lang="en-US" dirty="0"/>
          </a:p>
          <a:p>
            <a:endParaRPr lang="en-US" dirty="0"/>
          </a:p>
        </p:txBody>
      </p:sp>
      <p:sp>
        <p:nvSpPr>
          <p:cNvPr id="5" name="TextBox 4">
            <a:extLst>
              <a:ext uri="{FF2B5EF4-FFF2-40B4-BE49-F238E27FC236}">
                <a16:creationId xmlns:a16="http://schemas.microsoft.com/office/drawing/2014/main" id="{4E218CB4-8393-9186-EE10-24B96FCE8EE9}"/>
              </a:ext>
            </a:extLst>
          </p:cNvPr>
          <p:cNvSpPr txBox="1"/>
          <p:nvPr/>
        </p:nvSpPr>
        <p:spPr>
          <a:xfrm>
            <a:off x="895575" y="4309873"/>
            <a:ext cx="7613494" cy="1200329"/>
          </a:xfrm>
          <a:prstGeom prst="rect">
            <a:avLst/>
          </a:prstGeom>
          <a:noFill/>
        </p:spPr>
        <p:txBody>
          <a:bodyPr wrap="none" rtlCol="0">
            <a:spAutoFit/>
          </a:bodyPr>
          <a:lstStyle/>
          <a:p>
            <a:pPr algn="l"/>
            <a:r>
              <a:rPr lang="en-US" sz="2400" dirty="0"/>
              <a:t>&lt;</a:t>
            </a:r>
            <a:r>
              <a:rPr lang="en-US" sz="2400" dirty="0" err="1"/>
              <a:t>Ckt</a:t>
            </a:r>
            <a:r>
              <a:rPr lang="en-US" sz="2400" dirty="0"/>
              <a:t> Name&gt; &lt;Dev Name 1&gt; &lt;Dev Name 2&gt; &lt;Dev Name 3&gt;…</a:t>
            </a:r>
          </a:p>
          <a:p>
            <a:pPr algn="l"/>
            <a:r>
              <a:rPr lang="en-US" sz="2400" dirty="0"/>
              <a:t>&lt;Inst Name&gt; &lt;Dev Name&gt; &lt;Net Name 1&gt; &lt;Net Name 2&gt;…</a:t>
            </a:r>
          </a:p>
          <a:p>
            <a:pPr algn="l"/>
            <a:r>
              <a:rPr lang="en-US" sz="2400" dirty="0"/>
              <a:t>…</a:t>
            </a:r>
          </a:p>
        </p:txBody>
      </p:sp>
      <p:sp>
        <p:nvSpPr>
          <p:cNvPr id="4" name="Slide Number Placeholder 3">
            <a:extLst>
              <a:ext uri="{FF2B5EF4-FFF2-40B4-BE49-F238E27FC236}">
                <a16:creationId xmlns:a16="http://schemas.microsoft.com/office/drawing/2014/main" id="{2FC85FA5-7FF8-6149-220B-920308E7ECAB}"/>
              </a:ext>
            </a:extLst>
          </p:cNvPr>
          <p:cNvSpPr>
            <a:spLocks noGrp="1"/>
          </p:cNvSpPr>
          <p:nvPr>
            <p:ph type="sldNum" sz="quarter" idx="12"/>
          </p:nvPr>
        </p:nvSpPr>
        <p:spPr/>
        <p:txBody>
          <a:bodyPr/>
          <a:lstStyle/>
          <a:p>
            <a:fld id="{3B262475-B39C-4809-B838-6955B4973FE0}" type="slidenum">
              <a:rPr lang="en-US" smtClean="0"/>
              <a:t>19</a:t>
            </a:fld>
            <a:endParaRPr lang="en-US"/>
          </a:p>
        </p:txBody>
      </p:sp>
    </p:spTree>
    <p:extLst>
      <p:ext uri="{BB962C8B-B14F-4D97-AF65-F5344CB8AC3E}">
        <p14:creationId xmlns:p14="http://schemas.microsoft.com/office/powerpoint/2010/main" val="202128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146C-1ECD-4347-901E-E715B7794F8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0ABC0B8-B1F8-4C78-9BD3-B0CE68C3DDCF}"/>
              </a:ext>
            </a:extLst>
          </p:cNvPr>
          <p:cNvSpPr>
            <a:spLocks noGrp="1"/>
          </p:cNvSpPr>
          <p:nvPr>
            <p:ph idx="1"/>
          </p:nvPr>
        </p:nvSpPr>
        <p:spPr/>
        <p:txBody>
          <a:bodyPr/>
          <a:lstStyle/>
          <a:p>
            <a:r>
              <a:rPr lang="en-US" dirty="0"/>
              <a:t>Motivation and Related Work</a:t>
            </a:r>
          </a:p>
          <a:p>
            <a:pPr lvl="1"/>
            <a:r>
              <a:rPr lang="en-US" dirty="0"/>
              <a:t>Analog CAD – Layout constraint extraction</a:t>
            </a:r>
          </a:p>
          <a:p>
            <a:pPr lvl="1"/>
            <a:r>
              <a:rPr lang="en-US" dirty="0"/>
              <a:t>A general scheme for circuit learning</a:t>
            </a:r>
          </a:p>
          <a:p>
            <a:r>
              <a:rPr lang="en-US" dirty="0"/>
              <a:t>Algorithms</a:t>
            </a:r>
          </a:p>
          <a:p>
            <a:r>
              <a:rPr lang="en-US" dirty="0"/>
              <a:t>Experimental Results</a:t>
            </a:r>
          </a:p>
          <a:p>
            <a:r>
              <a:rPr lang="en-US" dirty="0"/>
              <a:t>Conclusion</a:t>
            </a:r>
          </a:p>
        </p:txBody>
      </p:sp>
      <p:sp>
        <p:nvSpPr>
          <p:cNvPr id="4" name="Slide Number Placeholder 3">
            <a:extLst>
              <a:ext uri="{FF2B5EF4-FFF2-40B4-BE49-F238E27FC236}">
                <a16:creationId xmlns:a16="http://schemas.microsoft.com/office/drawing/2014/main" id="{41214BDB-BBBB-B4B5-53F4-EF67DD2F86A1}"/>
              </a:ext>
            </a:extLst>
          </p:cNvPr>
          <p:cNvSpPr>
            <a:spLocks noGrp="1"/>
          </p:cNvSpPr>
          <p:nvPr>
            <p:ph type="sldNum" sz="quarter" idx="12"/>
          </p:nvPr>
        </p:nvSpPr>
        <p:spPr/>
        <p:txBody>
          <a:bodyPr/>
          <a:lstStyle/>
          <a:p>
            <a:fld id="{3B262475-B39C-4809-B838-6955B4973FE0}" type="slidenum">
              <a:rPr lang="en-US" smtClean="0"/>
              <a:t>2</a:t>
            </a:fld>
            <a:endParaRPr lang="en-US"/>
          </a:p>
        </p:txBody>
      </p:sp>
    </p:spTree>
    <p:extLst>
      <p:ext uri="{BB962C8B-B14F-4D97-AF65-F5344CB8AC3E}">
        <p14:creationId xmlns:p14="http://schemas.microsoft.com/office/powerpoint/2010/main" val="6251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6FCF-90A3-613F-DC59-A916D5EBEAA9}"/>
              </a:ext>
            </a:extLst>
          </p:cNvPr>
          <p:cNvSpPr>
            <a:spLocks noGrp="1"/>
          </p:cNvSpPr>
          <p:nvPr>
            <p:ph type="title"/>
          </p:nvPr>
        </p:nvSpPr>
        <p:spPr/>
        <p:txBody>
          <a:bodyPr/>
          <a:lstStyle/>
          <a:p>
            <a:r>
              <a:rPr lang="en-US" dirty="0"/>
              <a:t>Text: Encoding Natural Language Into Vectors</a:t>
            </a:r>
          </a:p>
        </p:txBody>
      </p:sp>
      <p:sp>
        <p:nvSpPr>
          <p:cNvPr id="3" name="Content Placeholder 2">
            <a:extLst>
              <a:ext uri="{FF2B5EF4-FFF2-40B4-BE49-F238E27FC236}">
                <a16:creationId xmlns:a16="http://schemas.microsoft.com/office/drawing/2014/main" id="{05102CDB-B800-AB03-1670-443E5BCC185B}"/>
              </a:ext>
            </a:extLst>
          </p:cNvPr>
          <p:cNvSpPr>
            <a:spLocks noGrp="1"/>
          </p:cNvSpPr>
          <p:nvPr>
            <p:ph idx="1"/>
          </p:nvPr>
        </p:nvSpPr>
        <p:spPr/>
        <p:txBody>
          <a:bodyPr/>
          <a:lstStyle/>
          <a:p>
            <a:r>
              <a:rPr lang="en-US" dirty="0"/>
              <a:t>Adopt </a:t>
            </a:r>
            <a:r>
              <a:rPr lang="en-US" dirty="0" err="1"/>
              <a:t>fastText</a:t>
            </a:r>
            <a:r>
              <a:rPr lang="en-US" dirty="0"/>
              <a:t> algorithm </a:t>
            </a:r>
            <a:r>
              <a:rPr lang="en-US" dirty="0">
                <a:hlinkClick r:id="rId3"/>
              </a:rPr>
              <a:t>[Bojanowski+, 2016]</a:t>
            </a:r>
            <a:endParaRPr lang="en-US" dirty="0"/>
          </a:p>
          <a:p>
            <a:pPr lvl="1"/>
            <a:r>
              <a:rPr lang="en-US" dirty="0"/>
              <a:t>Unsupervised training with corpus</a:t>
            </a:r>
          </a:p>
          <a:p>
            <a:pPr lvl="1"/>
            <a:r>
              <a:rPr lang="en-US" dirty="0"/>
              <a:t>Use hashed dictionary to handle unseen words</a:t>
            </a:r>
          </a:p>
          <a:p>
            <a:pPr lvl="1"/>
            <a:r>
              <a:rPr lang="en-US" dirty="0"/>
              <a:t>Learn from </a:t>
            </a:r>
            <a:r>
              <a:rPr lang="en-US" b="1" i="1" dirty="0">
                <a:solidFill>
                  <a:srgbClr val="C00000"/>
                </a:solidFill>
              </a:rPr>
              <a:t>sub-word</a:t>
            </a:r>
            <a:r>
              <a:rPr lang="en-US" dirty="0"/>
              <a:t> knowledge</a:t>
            </a:r>
            <a:endParaRPr lang="en-US" dirty="0">
              <a:hlinkClick r:id="" action="ppaction://noaction"/>
            </a:endParaRPr>
          </a:p>
          <a:p>
            <a:endParaRPr lang="en-US" dirty="0">
              <a:hlinkClick r:id="" action="ppaction://noaction"/>
            </a:endParaRPr>
          </a:p>
          <a:p>
            <a:endParaRPr lang="en-US" dirty="0">
              <a:hlinkClick r:id="" action="ppaction://noaction"/>
            </a:endParaRPr>
          </a:p>
        </p:txBody>
      </p:sp>
      <p:sp>
        <p:nvSpPr>
          <p:cNvPr id="10" name="Google Shape;147;p5">
            <a:extLst>
              <a:ext uri="{FF2B5EF4-FFF2-40B4-BE49-F238E27FC236}">
                <a16:creationId xmlns:a16="http://schemas.microsoft.com/office/drawing/2014/main" id="{71EF9406-0BC3-D1D2-948B-4BF7BAC34ED7}"/>
              </a:ext>
            </a:extLst>
          </p:cNvPr>
          <p:cNvSpPr txBox="1"/>
          <p:nvPr/>
        </p:nvSpPr>
        <p:spPr>
          <a:xfrm>
            <a:off x="5054309" y="6273800"/>
            <a:ext cx="2296575" cy="338514"/>
          </a:xfrm>
          <a:prstGeom prst="rect">
            <a:avLst/>
          </a:prstGeom>
          <a:noFill/>
          <a:ln>
            <a:noFill/>
          </a:ln>
        </p:spPr>
        <p:txBody>
          <a:bodyPr spcFirstLastPara="1" wrap="square" lIns="91425" tIns="45700" rIns="91425" bIns="45700" anchor="t" anchorCtr="0">
            <a:spAutoFit/>
          </a:bodyPr>
          <a:lstStyle/>
          <a:p>
            <a:r>
              <a:rPr lang="en-US" sz="1600" dirty="0">
                <a:latin typeface="Arial"/>
                <a:ea typeface="Arial"/>
                <a:cs typeface="Arial"/>
                <a:sym typeface="Arial"/>
              </a:rPr>
              <a:t>[Bojanowski, 2016]</a:t>
            </a:r>
            <a:endParaRPr sz="1600" dirty="0">
              <a:latin typeface="Arial"/>
              <a:ea typeface="Arial"/>
              <a:cs typeface="Arial"/>
              <a:sym typeface="Arial"/>
            </a:endParaRPr>
          </a:p>
        </p:txBody>
      </p:sp>
      <p:grpSp>
        <p:nvGrpSpPr>
          <p:cNvPr id="9" name="Group 8">
            <a:extLst>
              <a:ext uri="{FF2B5EF4-FFF2-40B4-BE49-F238E27FC236}">
                <a16:creationId xmlns:a16="http://schemas.microsoft.com/office/drawing/2014/main" id="{9E2B0269-037C-8317-D64B-AAC44C92B2A2}"/>
              </a:ext>
            </a:extLst>
          </p:cNvPr>
          <p:cNvGrpSpPr/>
          <p:nvPr/>
        </p:nvGrpSpPr>
        <p:grpSpPr>
          <a:xfrm>
            <a:off x="3501003" y="3605212"/>
            <a:ext cx="5449192" cy="1827657"/>
            <a:chOff x="5994696" y="5012173"/>
            <a:chExt cx="5536015" cy="1856778"/>
          </a:xfrm>
        </p:grpSpPr>
        <p:sp>
          <p:nvSpPr>
            <p:cNvPr id="11" name="TextBox 10">
              <a:extLst>
                <a:ext uri="{FF2B5EF4-FFF2-40B4-BE49-F238E27FC236}">
                  <a16:creationId xmlns:a16="http://schemas.microsoft.com/office/drawing/2014/main" id="{8BB2D280-1955-C0BE-DBDF-CB0267037C29}"/>
                </a:ext>
              </a:extLst>
            </p:cNvPr>
            <p:cNvSpPr txBox="1"/>
            <p:nvPr/>
          </p:nvSpPr>
          <p:spPr>
            <a:xfrm>
              <a:off x="5994696" y="5433386"/>
              <a:ext cx="689200" cy="427265"/>
            </a:xfrm>
            <a:prstGeom prst="rect">
              <a:avLst/>
            </a:prstGeom>
            <a:noFill/>
          </p:spPr>
          <p:txBody>
            <a:bodyPr wrap="none" rtlCol="0">
              <a:spAutoFit/>
            </a:bodyPr>
            <a:lstStyle/>
            <a:p>
              <a:r>
                <a:rPr lang="en-US" sz="2133" dirty="0">
                  <a:solidFill>
                    <a:srgbClr val="6D84B4"/>
                  </a:solidFill>
                </a:rPr>
                <a:t>man</a:t>
              </a:r>
            </a:p>
          </p:txBody>
        </p:sp>
        <p:sp>
          <p:nvSpPr>
            <p:cNvPr id="12" name="TextBox 11">
              <a:extLst>
                <a:ext uri="{FF2B5EF4-FFF2-40B4-BE49-F238E27FC236}">
                  <a16:creationId xmlns:a16="http://schemas.microsoft.com/office/drawing/2014/main" id="{E3B65D9D-8DDC-DC0B-E989-14E91886D3BF}"/>
                </a:ext>
              </a:extLst>
            </p:cNvPr>
            <p:cNvSpPr txBox="1"/>
            <p:nvPr/>
          </p:nvSpPr>
          <p:spPr>
            <a:xfrm>
              <a:off x="6554070" y="5382540"/>
              <a:ext cx="598002" cy="427265"/>
            </a:xfrm>
            <a:prstGeom prst="rect">
              <a:avLst/>
            </a:prstGeom>
            <a:noFill/>
          </p:spPr>
          <p:txBody>
            <a:bodyPr wrap="none" rtlCol="0">
              <a:spAutoFit/>
            </a:bodyPr>
            <a:lstStyle/>
            <a:p>
              <a:r>
                <a:rPr lang="en-US" sz="2133" dirty="0" err="1">
                  <a:solidFill>
                    <a:srgbClr val="6D84B4"/>
                  </a:solidFill>
                </a:rPr>
                <a:t>ang</a:t>
              </a:r>
              <a:endParaRPr lang="en-US" sz="2133" dirty="0">
                <a:solidFill>
                  <a:srgbClr val="6D84B4"/>
                </a:solidFill>
              </a:endParaRPr>
            </a:p>
          </p:txBody>
        </p:sp>
        <p:sp>
          <p:nvSpPr>
            <p:cNvPr id="13" name="TextBox 12">
              <a:extLst>
                <a:ext uri="{FF2B5EF4-FFF2-40B4-BE49-F238E27FC236}">
                  <a16:creationId xmlns:a16="http://schemas.microsoft.com/office/drawing/2014/main" id="{BF6D9ED0-DE60-31DA-04FC-AA61036C9DE5}"/>
                </a:ext>
              </a:extLst>
            </p:cNvPr>
            <p:cNvSpPr txBox="1"/>
            <p:nvPr/>
          </p:nvSpPr>
          <p:spPr>
            <a:xfrm>
              <a:off x="6261693" y="5876152"/>
              <a:ext cx="600607" cy="427265"/>
            </a:xfrm>
            <a:prstGeom prst="rect">
              <a:avLst/>
            </a:prstGeom>
            <a:noFill/>
          </p:spPr>
          <p:txBody>
            <a:bodyPr wrap="none" rtlCol="0">
              <a:spAutoFit/>
            </a:bodyPr>
            <a:lstStyle/>
            <a:p>
              <a:r>
                <a:rPr lang="en-US" sz="2133" dirty="0" err="1">
                  <a:solidFill>
                    <a:srgbClr val="6D84B4"/>
                  </a:solidFill>
                </a:rPr>
                <a:t>nge</a:t>
              </a:r>
              <a:endParaRPr lang="en-US" sz="2133" dirty="0">
                <a:solidFill>
                  <a:srgbClr val="6D84B4"/>
                </a:solidFill>
              </a:endParaRPr>
            </a:p>
          </p:txBody>
        </p:sp>
        <p:sp>
          <p:nvSpPr>
            <p:cNvPr id="14" name="TextBox 13">
              <a:extLst>
                <a:ext uri="{FF2B5EF4-FFF2-40B4-BE49-F238E27FC236}">
                  <a16:creationId xmlns:a16="http://schemas.microsoft.com/office/drawing/2014/main" id="{2F4E079A-7494-F5B3-CCD1-EA39197AD9EC}"/>
                </a:ext>
              </a:extLst>
            </p:cNvPr>
            <p:cNvSpPr txBox="1"/>
            <p:nvPr/>
          </p:nvSpPr>
          <p:spPr>
            <a:xfrm>
              <a:off x="6871842" y="5855407"/>
              <a:ext cx="550123" cy="427265"/>
            </a:xfrm>
            <a:prstGeom prst="rect">
              <a:avLst/>
            </a:prstGeom>
            <a:noFill/>
          </p:spPr>
          <p:txBody>
            <a:bodyPr wrap="none" rtlCol="0">
              <a:spAutoFit/>
            </a:bodyPr>
            <a:lstStyle/>
            <a:p>
              <a:r>
                <a:rPr lang="en-US" sz="2133" dirty="0" err="1">
                  <a:solidFill>
                    <a:srgbClr val="6D84B4"/>
                  </a:solidFill>
                </a:rPr>
                <a:t>ger</a:t>
              </a:r>
              <a:endParaRPr lang="en-US" sz="2133" dirty="0">
                <a:solidFill>
                  <a:srgbClr val="6D84B4"/>
                </a:solidFill>
              </a:endParaRPr>
            </a:p>
          </p:txBody>
        </p:sp>
        <p:sp>
          <p:nvSpPr>
            <p:cNvPr id="15" name="TextBox 14">
              <a:extLst>
                <a:ext uri="{FF2B5EF4-FFF2-40B4-BE49-F238E27FC236}">
                  <a16:creationId xmlns:a16="http://schemas.microsoft.com/office/drawing/2014/main" id="{52732608-3509-7118-62BD-3B9D566F0464}"/>
                </a:ext>
              </a:extLst>
            </p:cNvPr>
            <p:cNvSpPr txBox="1"/>
            <p:nvPr/>
          </p:nvSpPr>
          <p:spPr>
            <a:xfrm>
              <a:off x="7210298" y="5603745"/>
              <a:ext cx="549993" cy="427265"/>
            </a:xfrm>
            <a:prstGeom prst="rect">
              <a:avLst/>
            </a:prstGeom>
            <a:noFill/>
          </p:spPr>
          <p:txBody>
            <a:bodyPr wrap="none" rtlCol="0">
              <a:spAutoFit/>
            </a:bodyPr>
            <a:lstStyle/>
            <a:p>
              <a:r>
                <a:rPr lang="en-US" sz="2133" dirty="0">
                  <a:solidFill>
                    <a:srgbClr val="6D84B4"/>
                  </a:solidFill>
                </a:rPr>
                <a:t>era</a:t>
              </a:r>
            </a:p>
          </p:txBody>
        </p:sp>
        <p:sp>
          <p:nvSpPr>
            <p:cNvPr id="16" name="TextBox 15">
              <a:extLst>
                <a:ext uri="{FF2B5EF4-FFF2-40B4-BE49-F238E27FC236}">
                  <a16:creationId xmlns:a16="http://schemas.microsoft.com/office/drawing/2014/main" id="{2E0E26FA-23A6-CC2C-3200-ADD102CD4232}"/>
                </a:ext>
              </a:extLst>
            </p:cNvPr>
            <p:cNvSpPr txBox="1"/>
            <p:nvPr/>
          </p:nvSpPr>
          <p:spPr>
            <a:xfrm>
              <a:off x="7547919" y="5906691"/>
              <a:ext cx="475080" cy="427265"/>
            </a:xfrm>
            <a:prstGeom prst="rect">
              <a:avLst/>
            </a:prstGeom>
            <a:noFill/>
          </p:spPr>
          <p:txBody>
            <a:bodyPr wrap="none" rtlCol="0">
              <a:spAutoFit/>
            </a:bodyPr>
            <a:lstStyle/>
            <a:p>
              <a:r>
                <a:rPr lang="en-US" sz="2133" dirty="0">
                  <a:solidFill>
                    <a:srgbClr val="6D84B4"/>
                  </a:solidFill>
                </a:rPr>
                <a:t>rai</a:t>
              </a:r>
            </a:p>
          </p:txBody>
        </p:sp>
        <p:sp>
          <p:nvSpPr>
            <p:cNvPr id="17" name="TextBox 16">
              <a:extLst>
                <a:ext uri="{FF2B5EF4-FFF2-40B4-BE49-F238E27FC236}">
                  <a16:creationId xmlns:a16="http://schemas.microsoft.com/office/drawing/2014/main" id="{1157D833-B984-8DF2-A3A5-D09A451A8D5B}"/>
                </a:ext>
              </a:extLst>
            </p:cNvPr>
            <p:cNvSpPr txBox="1"/>
            <p:nvPr/>
          </p:nvSpPr>
          <p:spPr>
            <a:xfrm>
              <a:off x="6350145" y="5012173"/>
              <a:ext cx="819483" cy="427265"/>
            </a:xfrm>
            <a:prstGeom prst="rect">
              <a:avLst/>
            </a:prstGeom>
            <a:noFill/>
          </p:spPr>
          <p:txBody>
            <a:bodyPr wrap="none" rtlCol="0">
              <a:spAutoFit/>
            </a:bodyPr>
            <a:lstStyle/>
            <a:p>
              <a:r>
                <a:rPr lang="en-US" sz="2133" dirty="0" err="1">
                  <a:solidFill>
                    <a:srgbClr val="6D84B4"/>
                  </a:solidFill>
                </a:rPr>
                <a:t>mang</a:t>
              </a:r>
              <a:endParaRPr lang="en-US" sz="2133" dirty="0">
                <a:solidFill>
                  <a:srgbClr val="6D84B4"/>
                </a:solidFill>
              </a:endParaRPr>
            </a:p>
          </p:txBody>
        </p:sp>
        <p:sp>
          <p:nvSpPr>
            <p:cNvPr id="18" name="TextBox 17">
              <a:extLst>
                <a:ext uri="{FF2B5EF4-FFF2-40B4-BE49-F238E27FC236}">
                  <a16:creationId xmlns:a16="http://schemas.microsoft.com/office/drawing/2014/main" id="{28D35C97-AF3A-A8BF-464E-2C4E93C1CD24}"/>
                </a:ext>
              </a:extLst>
            </p:cNvPr>
            <p:cNvSpPr txBox="1"/>
            <p:nvPr/>
          </p:nvSpPr>
          <p:spPr>
            <a:xfrm>
              <a:off x="7746403" y="5033658"/>
              <a:ext cx="734148" cy="427265"/>
            </a:xfrm>
            <a:prstGeom prst="rect">
              <a:avLst/>
            </a:prstGeom>
            <a:noFill/>
          </p:spPr>
          <p:txBody>
            <a:bodyPr wrap="none" rtlCol="0">
              <a:spAutoFit/>
            </a:bodyPr>
            <a:lstStyle/>
            <a:p>
              <a:r>
                <a:rPr lang="en-US" sz="2133" dirty="0" err="1">
                  <a:solidFill>
                    <a:srgbClr val="6D84B4"/>
                  </a:solidFill>
                </a:rPr>
                <a:t>ange</a:t>
              </a:r>
              <a:endParaRPr lang="en-US" sz="2133" dirty="0">
                <a:solidFill>
                  <a:srgbClr val="6D84B4"/>
                </a:solidFill>
              </a:endParaRPr>
            </a:p>
          </p:txBody>
        </p:sp>
        <p:sp>
          <p:nvSpPr>
            <p:cNvPr id="19" name="TextBox 18">
              <a:extLst>
                <a:ext uri="{FF2B5EF4-FFF2-40B4-BE49-F238E27FC236}">
                  <a16:creationId xmlns:a16="http://schemas.microsoft.com/office/drawing/2014/main" id="{FAD3E65D-78EE-FEE1-11AE-E4B9AD2167D0}"/>
                </a:ext>
              </a:extLst>
            </p:cNvPr>
            <p:cNvSpPr txBox="1"/>
            <p:nvPr/>
          </p:nvSpPr>
          <p:spPr>
            <a:xfrm>
              <a:off x="8020911" y="5906691"/>
              <a:ext cx="696691" cy="427265"/>
            </a:xfrm>
            <a:prstGeom prst="rect">
              <a:avLst/>
            </a:prstGeom>
            <a:noFill/>
          </p:spPr>
          <p:txBody>
            <a:bodyPr wrap="none" rtlCol="0">
              <a:spAutoFit/>
            </a:bodyPr>
            <a:lstStyle/>
            <a:p>
              <a:r>
                <a:rPr lang="en-US" sz="2133" dirty="0" err="1">
                  <a:solidFill>
                    <a:srgbClr val="6D84B4"/>
                  </a:solidFill>
                </a:rPr>
                <a:t>nger</a:t>
              </a:r>
              <a:endParaRPr lang="en-US" sz="2133" dirty="0">
                <a:solidFill>
                  <a:srgbClr val="6D84B4"/>
                </a:solidFill>
              </a:endParaRPr>
            </a:p>
          </p:txBody>
        </p:sp>
        <p:sp>
          <p:nvSpPr>
            <p:cNvPr id="20" name="TextBox 19">
              <a:extLst>
                <a:ext uri="{FF2B5EF4-FFF2-40B4-BE49-F238E27FC236}">
                  <a16:creationId xmlns:a16="http://schemas.microsoft.com/office/drawing/2014/main" id="{A5BB51C2-9DDA-06EC-B0D1-C166363D0407}"/>
                </a:ext>
              </a:extLst>
            </p:cNvPr>
            <p:cNvSpPr txBox="1"/>
            <p:nvPr/>
          </p:nvSpPr>
          <p:spPr>
            <a:xfrm>
              <a:off x="7707879" y="5439680"/>
              <a:ext cx="677995" cy="427265"/>
            </a:xfrm>
            <a:prstGeom prst="rect">
              <a:avLst/>
            </a:prstGeom>
            <a:noFill/>
          </p:spPr>
          <p:txBody>
            <a:bodyPr wrap="none" rtlCol="0">
              <a:spAutoFit/>
            </a:bodyPr>
            <a:lstStyle/>
            <a:p>
              <a:r>
                <a:rPr lang="en-US" sz="2133" dirty="0" err="1">
                  <a:solidFill>
                    <a:srgbClr val="6D84B4"/>
                  </a:solidFill>
                </a:rPr>
                <a:t>gera</a:t>
              </a:r>
              <a:endParaRPr lang="en-US" sz="2133" dirty="0">
                <a:solidFill>
                  <a:srgbClr val="6D84B4"/>
                </a:solidFill>
              </a:endParaRPr>
            </a:p>
          </p:txBody>
        </p:sp>
        <p:sp>
          <p:nvSpPr>
            <p:cNvPr id="21" name="TextBox 20">
              <a:extLst>
                <a:ext uri="{FF2B5EF4-FFF2-40B4-BE49-F238E27FC236}">
                  <a16:creationId xmlns:a16="http://schemas.microsoft.com/office/drawing/2014/main" id="{8E9499E5-C526-DA40-06FD-6B6A9DF9C754}"/>
                </a:ext>
              </a:extLst>
            </p:cNvPr>
            <p:cNvSpPr txBox="1"/>
            <p:nvPr/>
          </p:nvSpPr>
          <p:spPr>
            <a:xfrm>
              <a:off x="7082068" y="5163334"/>
              <a:ext cx="613505" cy="427265"/>
            </a:xfrm>
            <a:prstGeom prst="rect">
              <a:avLst/>
            </a:prstGeom>
            <a:noFill/>
          </p:spPr>
          <p:txBody>
            <a:bodyPr wrap="none" rtlCol="0">
              <a:spAutoFit/>
            </a:bodyPr>
            <a:lstStyle/>
            <a:p>
              <a:r>
                <a:rPr lang="en-US" sz="2133" dirty="0" err="1">
                  <a:solidFill>
                    <a:srgbClr val="6D84B4"/>
                  </a:solidFill>
                </a:rPr>
                <a:t>erai</a:t>
              </a:r>
              <a:endParaRPr lang="en-US" sz="2133" dirty="0">
                <a:solidFill>
                  <a:srgbClr val="6D84B4"/>
                </a:solidFill>
              </a:endParaRPr>
            </a:p>
          </p:txBody>
        </p:sp>
        <p:sp>
          <p:nvSpPr>
            <p:cNvPr id="22" name="TextBox 21">
              <a:extLst>
                <a:ext uri="{FF2B5EF4-FFF2-40B4-BE49-F238E27FC236}">
                  <a16:creationId xmlns:a16="http://schemas.microsoft.com/office/drawing/2014/main" id="{48B02D59-0614-3A1E-F374-E9D9D4618533}"/>
                </a:ext>
              </a:extLst>
            </p:cNvPr>
            <p:cNvSpPr txBox="1"/>
            <p:nvPr/>
          </p:nvSpPr>
          <p:spPr>
            <a:xfrm>
              <a:off x="10026601" y="5587274"/>
              <a:ext cx="1375599" cy="469021"/>
            </a:xfrm>
            <a:prstGeom prst="rect">
              <a:avLst/>
            </a:prstGeom>
            <a:noFill/>
          </p:spPr>
          <p:txBody>
            <a:bodyPr wrap="none" rtlCol="0">
              <a:spAutoFit/>
            </a:bodyPr>
            <a:lstStyle/>
            <a:p>
              <a:r>
                <a:rPr lang="en-US" sz="2400" dirty="0" err="1">
                  <a:solidFill>
                    <a:srgbClr val="6D84B4"/>
                  </a:solidFill>
                </a:rPr>
                <a:t>mangerai</a:t>
              </a:r>
              <a:endParaRPr lang="en-US" sz="2400" dirty="0">
                <a:solidFill>
                  <a:srgbClr val="6D84B4"/>
                </a:solidFill>
              </a:endParaRPr>
            </a:p>
          </p:txBody>
        </p:sp>
        <p:sp>
          <p:nvSpPr>
            <p:cNvPr id="23" name="TextBox 22">
              <a:extLst>
                <a:ext uri="{FF2B5EF4-FFF2-40B4-BE49-F238E27FC236}">
                  <a16:creationId xmlns:a16="http://schemas.microsoft.com/office/drawing/2014/main" id="{A325D4DF-B099-1897-C40C-70FEDA85891C}"/>
                </a:ext>
              </a:extLst>
            </p:cNvPr>
            <p:cNvSpPr txBox="1"/>
            <p:nvPr/>
          </p:nvSpPr>
          <p:spPr>
            <a:xfrm>
              <a:off x="6424182" y="6399930"/>
              <a:ext cx="2519813" cy="469021"/>
            </a:xfrm>
            <a:prstGeom prst="rect">
              <a:avLst/>
            </a:prstGeom>
            <a:noFill/>
          </p:spPr>
          <p:txBody>
            <a:bodyPr wrap="none" rtlCol="0">
              <a:spAutoFit/>
            </a:bodyPr>
            <a:lstStyle/>
            <a:p>
              <a:r>
                <a:rPr lang="en-US" sz="2400" dirty="0"/>
                <a:t>Character n-grams</a:t>
              </a:r>
            </a:p>
          </p:txBody>
        </p:sp>
        <p:sp>
          <p:nvSpPr>
            <p:cNvPr id="24" name="TextBox 23">
              <a:extLst>
                <a:ext uri="{FF2B5EF4-FFF2-40B4-BE49-F238E27FC236}">
                  <a16:creationId xmlns:a16="http://schemas.microsoft.com/office/drawing/2014/main" id="{7C421EAE-89D4-DEBA-9DAB-EFBD4B0D9D84}"/>
                </a:ext>
              </a:extLst>
            </p:cNvPr>
            <p:cNvSpPr txBox="1"/>
            <p:nvPr/>
          </p:nvSpPr>
          <p:spPr>
            <a:xfrm>
              <a:off x="9951870" y="6399930"/>
              <a:ext cx="1578841" cy="469021"/>
            </a:xfrm>
            <a:prstGeom prst="rect">
              <a:avLst/>
            </a:prstGeom>
            <a:noFill/>
          </p:spPr>
          <p:txBody>
            <a:bodyPr wrap="none" rtlCol="0">
              <a:spAutoFit/>
            </a:bodyPr>
            <a:lstStyle/>
            <a:p>
              <a:r>
                <a:rPr lang="en-US" sz="2400"/>
                <a:t>Word itself</a:t>
              </a:r>
            </a:p>
          </p:txBody>
        </p:sp>
        <p:sp>
          <p:nvSpPr>
            <p:cNvPr id="25" name="Cross 24">
              <a:extLst>
                <a:ext uri="{FF2B5EF4-FFF2-40B4-BE49-F238E27FC236}">
                  <a16:creationId xmlns:a16="http://schemas.microsoft.com/office/drawing/2014/main" id="{A2FB7F5C-8D0C-A37B-F66C-A57C1FB2534F}"/>
                </a:ext>
              </a:extLst>
            </p:cNvPr>
            <p:cNvSpPr/>
            <p:nvPr/>
          </p:nvSpPr>
          <p:spPr>
            <a:xfrm>
              <a:off x="9056597" y="5501888"/>
              <a:ext cx="465850" cy="465850"/>
            </a:xfrm>
            <a:prstGeom prst="plus">
              <a:avLst>
                <a:gd name="adj" fmla="val 42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 name="Slide Number Placeholder 3">
            <a:extLst>
              <a:ext uri="{FF2B5EF4-FFF2-40B4-BE49-F238E27FC236}">
                <a16:creationId xmlns:a16="http://schemas.microsoft.com/office/drawing/2014/main" id="{DF25C1D2-92BE-4395-CE4A-FBC70A3C5029}"/>
              </a:ext>
            </a:extLst>
          </p:cNvPr>
          <p:cNvSpPr>
            <a:spLocks noGrp="1"/>
          </p:cNvSpPr>
          <p:nvPr>
            <p:ph type="sldNum" sz="quarter" idx="12"/>
          </p:nvPr>
        </p:nvSpPr>
        <p:spPr/>
        <p:txBody>
          <a:bodyPr/>
          <a:lstStyle/>
          <a:p>
            <a:fld id="{3B262475-B39C-4809-B838-6955B4973FE0}" type="slidenum">
              <a:rPr lang="en-US" smtClean="0"/>
              <a:t>20</a:t>
            </a:fld>
            <a:endParaRPr lang="en-US"/>
          </a:p>
        </p:txBody>
      </p:sp>
    </p:spTree>
    <p:extLst>
      <p:ext uri="{BB962C8B-B14F-4D97-AF65-F5344CB8AC3E}">
        <p14:creationId xmlns:p14="http://schemas.microsoft.com/office/powerpoint/2010/main" val="3007818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2ACE-EADA-2156-E707-D77156885A49}"/>
              </a:ext>
            </a:extLst>
          </p:cNvPr>
          <p:cNvSpPr>
            <a:spLocks noGrp="1"/>
          </p:cNvSpPr>
          <p:nvPr>
            <p:ph type="title"/>
          </p:nvPr>
        </p:nvSpPr>
        <p:spPr/>
        <p:txBody>
          <a:bodyPr/>
          <a:lstStyle/>
          <a:p>
            <a:r>
              <a:rPr lang="en-US" dirty="0"/>
              <a:t>Self-Attention: Aggregate Information In A Circuit</a:t>
            </a:r>
          </a:p>
        </p:txBody>
      </p:sp>
      <p:sp>
        <p:nvSpPr>
          <p:cNvPr id="3" name="Content Placeholder 2">
            <a:extLst>
              <a:ext uri="{FF2B5EF4-FFF2-40B4-BE49-F238E27FC236}">
                <a16:creationId xmlns:a16="http://schemas.microsoft.com/office/drawing/2014/main" id="{0BBE37C1-1E07-79AB-5FD2-0B5C359C5554}"/>
              </a:ext>
            </a:extLst>
          </p:cNvPr>
          <p:cNvSpPr>
            <a:spLocks noGrp="1"/>
          </p:cNvSpPr>
          <p:nvPr>
            <p:ph idx="1"/>
          </p:nvPr>
        </p:nvSpPr>
        <p:spPr/>
        <p:txBody>
          <a:bodyPr/>
          <a:lstStyle/>
          <a:p>
            <a:r>
              <a:rPr lang="en-US" dirty="0"/>
              <a:t>GNN works on convoluting local knowledge</a:t>
            </a:r>
          </a:p>
          <a:p>
            <a:pPr lvl="1"/>
            <a:r>
              <a:rPr lang="en-US" dirty="0"/>
              <a:t>Limited receptive field</a:t>
            </a:r>
          </a:p>
          <a:p>
            <a:pPr lvl="1"/>
            <a:r>
              <a:rPr lang="en-US" dirty="0"/>
              <a:t>Over-smoothing issues</a:t>
            </a:r>
          </a:p>
        </p:txBody>
      </p:sp>
      <p:pic>
        <p:nvPicPr>
          <p:cNvPr id="4" name="Picture 3">
            <a:extLst>
              <a:ext uri="{FF2B5EF4-FFF2-40B4-BE49-F238E27FC236}">
                <a16:creationId xmlns:a16="http://schemas.microsoft.com/office/drawing/2014/main" id="{E95A923B-C557-60B7-60D3-7E713AF7DBF0}"/>
              </a:ext>
            </a:extLst>
          </p:cNvPr>
          <p:cNvPicPr>
            <a:picLocks noChangeAspect="1"/>
          </p:cNvPicPr>
          <p:nvPr/>
        </p:nvPicPr>
        <p:blipFill>
          <a:blip r:embed="rId3"/>
          <a:stretch>
            <a:fillRect/>
          </a:stretch>
        </p:blipFill>
        <p:spPr>
          <a:xfrm>
            <a:off x="1152306" y="3257545"/>
            <a:ext cx="1919215" cy="3247900"/>
          </a:xfrm>
          <a:prstGeom prst="rect">
            <a:avLst/>
          </a:prstGeom>
        </p:spPr>
      </p:pic>
      <p:pic>
        <p:nvPicPr>
          <p:cNvPr id="5" name="Picture 4">
            <a:extLst>
              <a:ext uri="{FF2B5EF4-FFF2-40B4-BE49-F238E27FC236}">
                <a16:creationId xmlns:a16="http://schemas.microsoft.com/office/drawing/2014/main" id="{41BCE190-7B70-E9B5-F9FD-80C78357E925}"/>
              </a:ext>
            </a:extLst>
          </p:cNvPr>
          <p:cNvPicPr>
            <a:picLocks noChangeAspect="1"/>
          </p:cNvPicPr>
          <p:nvPr/>
        </p:nvPicPr>
        <p:blipFill>
          <a:blip r:embed="rId4"/>
          <a:stretch>
            <a:fillRect/>
          </a:stretch>
        </p:blipFill>
        <p:spPr>
          <a:xfrm>
            <a:off x="4370493" y="3433757"/>
            <a:ext cx="2408259" cy="2954260"/>
          </a:xfrm>
          <a:prstGeom prst="rect">
            <a:avLst/>
          </a:prstGeom>
        </p:spPr>
      </p:pic>
      <p:sp>
        <p:nvSpPr>
          <p:cNvPr id="6" name="Oval 5">
            <a:extLst>
              <a:ext uri="{FF2B5EF4-FFF2-40B4-BE49-F238E27FC236}">
                <a16:creationId xmlns:a16="http://schemas.microsoft.com/office/drawing/2014/main" id="{9DD9C0FF-0906-7537-8A5A-CCC48E6EBD9C}"/>
              </a:ext>
            </a:extLst>
          </p:cNvPr>
          <p:cNvSpPr/>
          <p:nvPr/>
        </p:nvSpPr>
        <p:spPr bwMode="auto">
          <a:xfrm>
            <a:off x="3816096" y="3048755"/>
            <a:ext cx="3169920" cy="3665476"/>
          </a:xfrm>
          <a:prstGeom prst="ellipse">
            <a:avLst/>
          </a:prstGeom>
          <a:noFill/>
          <a:ln w="34925">
            <a:solidFill>
              <a:srgbClr val="FF0000"/>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solidFill>
                <a:schemeClr val="tx1"/>
              </a:solidFill>
              <a:latin typeface="Arial" charset="0"/>
              <a:ea typeface="ＭＳ Ｐゴシック" charset="0"/>
              <a:cs typeface="Arial" charset="0"/>
            </a:endParaRPr>
          </a:p>
        </p:txBody>
      </p:sp>
      <p:sp>
        <p:nvSpPr>
          <p:cNvPr id="7" name="TextBox 6">
            <a:extLst>
              <a:ext uri="{FF2B5EF4-FFF2-40B4-BE49-F238E27FC236}">
                <a16:creationId xmlns:a16="http://schemas.microsoft.com/office/drawing/2014/main" id="{73365BB8-023B-763B-BD8D-03A653F69693}"/>
              </a:ext>
            </a:extLst>
          </p:cNvPr>
          <p:cNvSpPr txBox="1"/>
          <p:nvPr/>
        </p:nvSpPr>
        <p:spPr>
          <a:xfrm>
            <a:off x="7369429" y="4327393"/>
            <a:ext cx="3950208" cy="1569660"/>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How to give nodes the global view of the sub-circuit?</a:t>
            </a:r>
          </a:p>
        </p:txBody>
      </p:sp>
      <p:sp>
        <p:nvSpPr>
          <p:cNvPr id="8" name="Slide Number Placeholder 7">
            <a:extLst>
              <a:ext uri="{FF2B5EF4-FFF2-40B4-BE49-F238E27FC236}">
                <a16:creationId xmlns:a16="http://schemas.microsoft.com/office/drawing/2014/main" id="{F9CC03A7-B637-48D6-F0A2-0BDF98B2CC9B}"/>
              </a:ext>
            </a:extLst>
          </p:cNvPr>
          <p:cNvSpPr>
            <a:spLocks noGrp="1"/>
          </p:cNvSpPr>
          <p:nvPr>
            <p:ph type="sldNum" sz="quarter" idx="12"/>
          </p:nvPr>
        </p:nvSpPr>
        <p:spPr/>
        <p:txBody>
          <a:bodyPr/>
          <a:lstStyle/>
          <a:p>
            <a:fld id="{3B262475-B39C-4809-B838-6955B4973FE0}" type="slidenum">
              <a:rPr lang="en-US" smtClean="0"/>
              <a:t>21</a:t>
            </a:fld>
            <a:endParaRPr lang="en-US"/>
          </a:p>
        </p:txBody>
      </p:sp>
    </p:spTree>
    <p:extLst>
      <p:ext uri="{BB962C8B-B14F-4D97-AF65-F5344CB8AC3E}">
        <p14:creationId xmlns:p14="http://schemas.microsoft.com/office/powerpoint/2010/main" val="18307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2ACE-EADA-2156-E707-D77156885A49}"/>
              </a:ext>
            </a:extLst>
          </p:cNvPr>
          <p:cNvSpPr>
            <a:spLocks noGrp="1"/>
          </p:cNvSpPr>
          <p:nvPr>
            <p:ph type="title"/>
          </p:nvPr>
        </p:nvSpPr>
        <p:spPr/>
        <p:txBody>
          <a:bodyPr/>
          <a:lstStyle/>
          <a:p>
            <a:r>
              <a:rPr lang="en-US" dirty="0"/>
              <a:t>Self-Attention: Aggregate Information In A Circuit</a:t>
            </a:r>
          </a:p>
        </p:txBody>
      </p:sp>
      <p:sp>
        <p:nvSpPr>
          <p:cNvPr id="3" name="Content Placeholder 2">
            <a:extLst>
              <a:ext uri="{FF2B5EF4-FFF2-40B4-BE49-F238E27FC236}">
                <a16:creationId xmlns:a16="http://schemas.microsoft.com/office/drawing/2014/main" id="{0BBE37C1-1E07-79AB-5FD2-0B5C359C5554}"/>
              </a:ext>
            </a:extLst>
          </p:cNvPr>
          <p:cNvSpPr>
            <a:spLocks noGrp="1"/>
          </p:cNvSpPr>
          <p:nvPr>
            <p:ph idx="1"/>
          </p:nvPr>
        </p:nvSpPr>
        <p:spPr/>
        <p:txBody>
          <a:bodyPr/>
          <a:lstStyle/>
          <a:p>
            <a:r>
              <a:rPr lang="en-US" dirty="0"/>
              <a:t>Self-attention layer share the information between elements in a sequence</a:t>
            </a:r>
          </a:p>
        </p:txBody>
      </p:sp>
      <p:pic>
        <p:nvPicPr>
          <p:cNvPr id="8" name="Picture 7">
            <a:extLst>
              <a:ext uri="{FF2B5EF4-FFF2-40B4-BE49-F238E27FC236}">
                <a16:creationId xmlns:a16="http://schemas.microsoft.com/office/drawing/2014/main" id="{76CD434B-8B5A-6936-19F0-3C0FD9418274}"/>
              </a:ext>
            </a:extLst>
          </p:cNvPr>
          <p:cNvPicPr>
            <a:picLocks noChangeAspect="1"/>
          </p:cNvPicPr>
          <p:nvPr/>
        </p:nvPicPr>
        <p:blipFill rotWithShape="1">
          <a:blip r:embed="rId3"/>
          <a:srcRect l="1664" t="8264" r="2191" b="4546"/>
          <a:stretch/>
        </p:blipFill>
        <p:spPr>
          <a:xfrm>
            <a:off x="2053888" y="2771712"/>
            <a:ext cx="7199442" cy="3835600"/>
          </a:xfrm>
          <a:prstGeom prst="rect">
            <a:avLst/>
          </a:prstGeom>
        </p:spPr>
      </p:pic>
      <p:sp>
        <p:nvSpPr>
          <p:cNvPr id="4" name="Slide Number Placeholder 3">
            <a:extLst>
              <a:ext uri="{FF2B5EF4-FFF2-40B4-BE49-F238E27FC236}">
                <a16:creationId xmlns:a16="http://schemas.microsoft.com/office/drawing/2014/main" id="{D37099A9-9158-2B34-F01F-B1868955E764}"/>
              </a:ext>
            </a:extLst>
          </p:cNvPr>
          <p:cNvSpPr>
            <a:spLocks noGrp="1"/>
          </p:cNvSpPr>
          <p:nvPr>
            <p:ph type="sldNum" sz="quarter" idx="12"/>
          </p:nvPr>
        </p:nvSpPr>
        <p:spPr/>
        <p:txBody>
          <a:bodyPr/>
          <a:lstStyle/>
          <a:p>
            <a:fld id="{3B262475-B39C-4809-B838-6955B4973FE0}" type="slidenum">
              <a:rPr lang="en-US" smtClean="0"/>
              <a:t>22</a:t>
            </a:fld>
            <a:endParaRPr lang="en-US"/>
          </a:p>
        </p:txBody>
      </p:sp>
    </p:spTree>
    <p:extLst>
      <p:ext uri="{BB962C8B-B14F-4D97-AF65-F5344CB8AC3E}">
        <p14:creationId xmlns:p14="http://schemas.microsoft.com/office/powerpoint/2010/main" val="1375321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2ACE-EADA-2156-E707-D77156885A49}"/>
              </a:ext>
            </a:extLst>
          </p:cNvPr>
          <p:cNvSpPr>
            <a:spLocks noGrp="1"/>
          </p:cNvSpPr>
          <p:nvPr>
            <p:ph type="title"/>
          </p:nvPr>
        </p:nvSpPr>
        <p:spPr/>
        <p:txBody>
          <a:bodyPr/>
          <a:lstStyle/>
          <a:p>
            <a:r>
              <a:rPr lang="en-US" dirty="0"/>
              <a:t>Self-Attention: Aggregate Information In A Circuit</a:t>
            </a:r>
          </a:p>
        </p:txBody>
      </p:sp>
      <p:sp>
        <p:nvSpPr>
          <p:cNvPr id="3" name="Content Placeholder 2">
            <a:extLst>
              <a:ext uri="{FF2B5EF4-FFF2-40B4-BE49-F238E27FC236}">
                <a16:creationId xmlns:a16="http://schemas.microsoft.com/office/drawing/2014/main" id="{0BBE37C1-1E07-79AB-5FD2-0B5C359C5554}"/>
              </a:ext>
            </a:extLst>
          </p:cNvPr>
          <p:cNvSpPr>
            <a:spLocks noGrp="1"/>
          </p:cNvSpPr>
          <p:nvPr>
            <p:ph idx="1"/>
          </p:nvPr>
        </p:nvSpPr>
        <p:spPr/>
        <p:txBody>
          <a:bodyPr/>
          <a:lstStyle/>
          <a:p>
            <a:r>
              <a:rPr lang="en-US" dirty="0"/>
              <a:t>Node embeddings in a sub-circuit are correlated with SA</a:t>
            </a:r>
          </a:p>
        </p:txBody>
      </p:sp>
      <p:pic>
        <p:nvPicPr>
          <p:cNvPr id="5" name="Picture 4">
            <a:extLst>
              <a:ext uri="{FF2B5EF4-FFF2-40B4-BE49-F238E27FC236}">
                <a16:creationId xmlns:a16="http://schemas.microsoft.com/office/drawing/2014/main" id="{F4E7E26B-197B-18ED-DD21-4DA27839B732}"/>
              </a:ext>
            </a:extLst>
          </p:cNvPr>
          <p:cNvPicPr>
            <a:picLocks noChangeAspect="1"/>
          </p:cNvPicPr>
          <p:nvPr/>
        </p:nvPicPr>
        <p:blipFill>
          <a:blip r:embed="rId3"/>
          <a:stretch>
            <a:fillRect/>
          </a:stretch>
        </p:blipFill>
        <p:spPr>
          <a:xfrm>
            <a:off x="266492" y="3319541"/>
            <a:ext cx="2408259" cy="2954260"/>
          </a:xfrm>
          <a:prstGeom prst="rect">
            <a:avLst/>
          </a:prstGeom>
        </p:spPr>
      </p:pic>
      <p:grpSp>
        <p:nvGrpSpPr>
          <p:cNvPr id="6" name="Group 5">
            <a:extLst>
              <a:ext uri="{FF2B5EF4-FFF2-40B4-BE49-F238E27FC236}">
                <a16:creationId xmlns:a16="http://schemas.microsoft.com/office/drawing/2014/main" id="{FF84B103-2BD7-9A63-2F6B-251DFD9A0848}"/>
              </a:ext>
            </a:extLst>
          </p:cNvPr>
          <p:cNvGrpSpPr/>
          <p:nvPr/>
        </p:nvGrpSpPr>
        <p:grpSpPr>
          <a:xfrm>
            <a:off x="3946908" y="3404616"/>
            <a:ext cx="1060704" cy="316992"/>
            <a:chOff x="2587752" y="2788920"/>
            <a:chExt cx="795528" cy="237744"/>
          </a:xfrm>
        </p:grpSpPr>
        <p:sp>
          <p:nvSpPr>
            <p:cNvPr id="4" name="Rectangle 3">
              <a:extLst>
                <a:ext uri="{FF2B5EF4-FFF2-40B4-BE49-F238E27FC236}">
                  <a16:creationId xmlns:a16="http://schemas.microsoft.com/office/drawing/2014/main" id="{3638AEB2-ED96-F04D-E1B2-569DD4AFA9E2}"/>
                </a:ext>
              </a:extLst>
            </p:cNvPr>
            <p:cNvSpPr/>
            <p:nvPr/>
          </p:nvSpPr>
          <p:spPr bwMode="auto">
            <a:xfrm>
              <a:off x="2587752"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7" name="Rectangle 6">
              <a:extLst>
                <a:ext uri="{FF2B5EF4-FFF2-40B4-BE49-F238E27FC236}">
                  <a16:creationId xmlns:a16="http://schemas.microsoft.com/office/drawing/2014/main" id="{4C38AACB-A406-605C-AA93-039EFCB98EA8}"/>
                </a:ext>
              </a:extLst>
            </p:cNvPr>
            <p:cNvSpPr/>
            <p:nvPr/>
          </p:nvSpPr>
          <p:spPr bwMode="auto">
            <a:xfrm>
              <a:off x="2852928"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9" name="Rectangle 8">
              <a:extLst>
                <a:ext uri="{FF2B5EF4-FFF2-40B4-BE49-F238E27FC236}">
                  <a16:creationId xmlns:a16="http://schemas.microsoft.com/office/drawing/2014/main" id="{87F6D2BB-2513-28F8-3A2D-986D88878182}"/>
                </a:ext>
              </a:extLst>
            </p:cNvPr>
            <p:cNvSpPr/>
            <p:nvPr/>
          </p:nvSpPr>
          <p:spPr bwMode="auto">
            <a:xfrm>
              <a:off x="3118104"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sp>
        <p:nvSpPr>
          <p:cNvPr id="10" name="TextBox 9">
            <a:extLst>
              <a:ext uri="{FF2B5EF4-FFF2-40B4-BE49-F238E27FC236}">
                <a16:creationId xmlns:a16="http://schemas.microsoft.com/office/drawing/2014/main" id="{FC00EAA1-E194-FE08-3BAA-1064AD8A2A43}"/>
              </a:ext>
            </a:extLst>
          </p:cNvPr>
          <p:cNvSpPr txBox="1"/>
          <p:nvPr/>
        </p:nvSpPr>
        <p:spPr>
          <a:xfrm>
            <a:off x="3066758" y="3948914"/>
            <a:ext cx="534121" cy="461665"/>
          </a:xfrm>
          <a:prstGeom prst="rect">
            <a:avLst/>
          </a:prstGeom>
          <a:noFill/>
        </p:spPr>
        <p:txBody>
          <a:bodyPr wrap="none" rtlCol="0">
            <a:spAutoFit/>
          </a:bodyPr>
          <a:lstStyle/>
          <a:p>
            <a:r>
              <a:rPr lang="en-US" sz="2400" dirty="0"/>
              <a:t>m</a:t>
            </a:r>
            <a:r>
              <a:rPr lang="en-US" sz="2400" baseline="-25000" dirty="0"/>
              <a:t>1</a:t>
            </a:r>
          </a:p>
        </p:txBody>
      </p:sp>
      <p:sp>
        <p:nvSpPr>
          <p:cNvPr id="11" name="TextBox 10">
            <a:extLst>
              <a:ext uri="{FF2B5EF4-FFF2-40B4-BE49-F238E27FC236}">
                <a16:creationId xmlns:a16="http://schemas.microsoft.com/office/drawing/2014/main" id="{18E993B8-BF72-182C-0879-BC68067887C1}"/>
              </a:ext>
            </a:extLst>
          </p:cNvPr>
          <p:cNvSpPr txBox="1"/>
          <p:nvPr/>
        </p:nvSpPr>
        <p:spPr>
          <a:xfrm>
            <a:off x="3066757" y="4601456"/>
            <a:ext cx="534121" cy="461665"/>
          </a:xfrm>
          <a:prstGeom prst="rect">
            <a:avLst/>
          </a:prstGeom>
          <a:noFill/>
        </p:spPr>
        <p:txBody>
          <a:bodyPr wrap="none" rtlCol="0">
            <a:spAutoFit/>
          </a:bodyPr>
          <a:lstStyle/>
          <a:p>
            <a:r>
              <a:rPr lang="en-US" sz="2400" dirty="0"/>
              <a:t>m</a:t>
            </a:r>
            <a:r>
              <a:rPr lang="en-US" sz="2400" baseline="-25000" dirty="0"/>
              <a:t>2</a:t>
            </a:r>
          </a:p>
        </p:txBody>
      </p:sp>
      <p:sp>
        <p:nvSpPr>
          <p:cNvPr id="12" name="TextBox 11">
            <a:extLst>
              <a:ext uri="{FF2B5EF4-FFF2-40B4-BE49-F238E27FC236}">
                <a16:creationId xmlns:a16="http://schemas.microsoft.com/office/drawing/2014/main" id="{6CFDB875-EC94-BB0B-810D-4B367ECB8C58}"/>
              </a:ext>
            </a:extLst>
          </p:cNvPr>
          <p:cNvSpPr txBox="1"/>
          <p:nvPr/>
        </p:nvSpPr>
        <p:spPr>
          <a:xfrm>
            <a:off x="3066757" y="5253997"/>
            <a:ext cx="534121" cy="461665"/>
          </a:xfrm>
          <a:prstGeom prst="rect">
            <a:avLst/>
          </a:prstGeom>
          <a:noFill/>
        </p:spPr>
        <p:txBody>
          <a:bodyPr wrap="none" rtlCol="0">
            <a:spAutoFit/>
          </a:bodyPr>
          <a:lstStyle/>
          <a:p>
            <a:r>
              <a:rPr lang="en-US" sz="2400" dirty="0"/>
              <a:t>m</a:t>
            </a:r>
            <a:r>
              <a:rPr lang="en-US" sz="2400" baseline="-25000" dirty="0"/>
              <a:t>3</a:t>
            </a:r>
          </a:p>
        </p:txBody>
      </p:sp>
      <p:sp>
        <p:nvSpPr>
          <p:cNvPr id="13" name="TextBox 12">
            <a:extLst>
              <a:ext uri="{FF2B5EF4-FFF2-40B4-BE49-F238E27FC236}">
                <a16:creationId xmlns:a16="http://schemas.microsoft.com/office/drawing/2014/main" id="{9425D8D6-B896-E61A-AE59-7729E53BD15B}"/>
              </a:ext>
            </a:extLst>
          </p:cNvPr>
          <p:cNvSpPr txBox="1"/>
          <p:nvPr/>
        </p:nvSpPr>
        <p:spPr>
          <a:xfrm>
            <a:off x="3066757" y="5906538"/>
            <a:ext cx="534121" cy="461665"/>
          </a:xfrm>
          <a:prstGeom prst="rect">
            <a:avLst/>
          </a:prstGeom>
          <a:noFill/>
        </p:spPr>
        <p:txBody>
          <a:bodyPr wrap="none" rtlCol="0">
            <a:spAutoFit/>
          </a:bodyPr>
          <a:lstStyle/>
          <a:p>
            <a:r>
              <a:rPr lang="en-US" sz="2400" dirty="0"/>
              <a:t>m</a:t>
            </a:r>
            <a:r>
              <a:rPr lang="en-US" sz="2400" baseline="-25000" dirty="0"/>
              <a:t>4</a:t>
            </a:r>
          </a:p>
        </p:txBody>
      </p:sp>
      <p:sp>
        <p:nvSpPr>
          <p:cNvPr id="14" name="TextBox 13">
            <a:extLst>
              <a:ext uri="{FF2B5EF4-FFF2-40B4-BE49-F238E27FC236}">
                <a16:creationId xmlns:a16="http://schemas.microsoft.com/office/drawing/2014/main" id="{21759A72-A264-63AD-0487-8E5E954E8397}"/>
              </a:ext>
            </a:extLst>
          </p:cNvPr>
          <p:cNvSpPr txBox="1"/>
          <p:nvPr/>
        </p:nvSpPr>
        <p:spPr>
          <a:xfrm>
            <a:off x="3070417" y="3296373"/>
            <a:ext cx="534121" cy="461665"/>
          </a:xfrm>
          <a:prstGeom prst="rect">
            <a:avLst/>
          </a:prstGeom>
          <a:noFill/>
        </p:spPr>
        <p:txBody>
          <a:bodyPr wrap="none" rtlCol="0">
            <a:spAutoFit/>
          </a:bodyPr>
          <a:lstStyle/>
          <a:p>
            <a:r>
              <a:rPr lang="en-US" sz="2400" dirty="0"/>
              <a:t>m</a:t>
            </a:r>
            <a:r>
              <a:rPr lang="en-US" sz="2400" baseline="-25000" dirty="0"/>
              <a:t>0</a:t>
            </a:r>
          </a:p>
        </p:txBody>
      </p:sp>
      <p:grpSp>
        <p:nvGrpSpPr>
          <p:cNvPr id="15" name="Group 14">
            <a:extLst>
              <a:ext uri="{FF2B5EF4-FFF2-40B4-BE49-F238E27FC236}">
                <a16:creationId xmlns:a16="http://schemas.microsoft.com/office/drawing/2014/main" id="{9C2E696F-E52A-B7CB-6680-03FA9DD0D4B8}"/>
              </a:ext>
            </a:extLst>
          </p:cNvPr>
          <p:cNvGrpSpPr/>
          <p:nvPr/>
        </p:nvGrpSpPr>
        <p:grpSpPr>
          <a:xfrm>
            <a:off x="3946908" y="4057157"/>
            <a:ext cx="1060704" cy="316992"/>
            <a:chOff x="2587752" y="2788920"/>
            <a:chExt cx="795528" cy="237744"/>
          </a:xfrm>
        </p:grpSpPr>
        <p:sp>
          <p:nvSpPr>
            <p:cNvPr id="16" name="Rectangle 15">
              <a:extLst>
                <a:ext uri="{FF2B5EF4-FFF2-40B4-BE49-F238E27FC236}">
                  <a16:creationId xmlns:a16="http://schemas.microsoft.com/office/drawing/2014/main" id="{0375C4A6-849A-72C6-C4E4-B192045AF6E3}"/>
                </a:ext>
              </a:extLst>
            </p:cNvPr>
            <p:cNvSpPr/>
            <p:nvPr/>
          </p:nvSpPr>
          <p:spPr bwMode="auto">
            <a:xfrm>
              <a:off x="2587752"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17" name="Rectangle 16">
              <a:extLst>
                <a:ext uri="{FF2B5EF4-FFF2-40B4-BE49-F238E27FC236}">
                  <a16:creationId xmlns:a16="http://schemas.microsoft.com/office/drawing/2014/main" id="{BA430FD6-376F-E41D-45B8-21A11D1450A4}"/>
                </a:ext>
              </a:extLst>
            </p:cNvPr>
            <p:cNvSpPr/>
            <p:nvPr/>
          </p:nvSpPr>
          <p:spPr bwMode="auto">
            <a:xfrm>
              <a:off x="2852928"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18" name="Rectangle 17">
              <a:extLst>
                <a:ext uri="{FF2B5EF4-FFF2-40B4-BE49-F238E27FC236}">
                  <a16:creationId xmlns:a16="http://schemas.microsoft.com/office/drawing/2014/main" id="{CAAC604C-9989-EA6E-F32B-8A49F729753E}"/>
                </a:ext>
              </a:extLst>
            </p:cNvPr>
            <p:cNvSpPr/>
            <p:nvPr/>
          </p:nvSpPr>
          <p:spPr bwMode="auto">
            <a:xfrm>
              <a:off x="3118104"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19" name="Group 18">
            <a:extLst>
              <a:ext uri="{FF2B5EF4-FFF2-40B4-BE49-F238E27FC236}">
                <a16:creationId xmlns:a16="http://schemas.microsoft.com/office/drawing/2014/main" id="{CD5E34C3-B8A0-02E8-3C6D-B57172C7C474}"/>
              </a:ext>
            </a:extLst>
          </p:cNvPr>
          <p:cNvGrpSpPr/>
          <p:nvPr/>
        </p:nvGrpSpPr>
        <p:grpSpPr>
          <a:xfrm>
            <a:off x="3946908" y="4709699"/>
            <a:ext cx="1060704" cy="316992"/>
            <a:chOff x="2587752" y="2788920"/>
            <a:chExt cx="795528" cy="237744"/>
          </a:xfrm>
        </p:grpSpPr>
        <p:sp>
          <p:nvSpPr>
            <p:cNvPr id="20" name="Rectangle 19">
              <a:extLst>
                <a:ext uri="{FF2B5EF4-FFF2-40B4-BE49-F238E27FC236}">
                  <a16:creationId xmlns:a16="http://schemas.microsoft.com/office/drawing/2014/main" id="{91088D39-CDD1-779E-2A9F-299555A41420}"/>
                </a:ext>
              </a:extLst>
            </p:cNvPr>
            <p:cNvSpPr/>
            <p:nvPr/>
          </p:nvSpPr>
          <p:spPr bwMode="auto">
            <a:xfrm>
              <a:off x="2587752"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21" name="Rectangle 20">
              <a:extLst>
                <a:ext uri="{FF2B5EF4-FFF2-40B4-BE49-F238E27FC236}">
                  <a16:creationId xmlns:a16="http://schemas.microsoft.com/office/drawing/2014/main" id="{D7633ADA-125C-147D-A68B-746F5F728679}"/>
                </a:ext>
              </a:extLst>
            </p:cNvPr>
            <p:cNvSpPr/>
            <p:nvPr/>
          </p:nvSpPr>
          <p:spPr bwMode="auto">
            <a:xfrm>
              <a:off x="2852928"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22" name="Rectangle 21">
              <a:extLst>
                <a:ext uri="{FF2B5EF4-FFF2-40B4-BE49-F238E27FC236}">
                  <a16:creationId xmlns:a16="http://schemas.microsoft.com/office/drawing/2014/main" id="{54BADC39-9C66-BC72-1074-4907097A5C61}"/>
                </a:ext>
              </a:extLst>
            </p:cNvPr>
            <p:cNvSpPr/>
            <p:nvPr/>
          </p:nvSpPr>
          <p:spPr bwMode="auto">
            <a:xfrm>
              <a:off x="3118104"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23" name="Group 22">
            <a:extLst>
              <a:ext uri="{FF2B5EF4-FFF2-40B4-BE49-F238E27FC236}">
                <a16:creationId xmlns:a16="http://schemas.microsoft.com/office/drawing/2014/main" id="{1E112779-F101-3C40-21F7-01CB6B1C6BB6}"/>
              </a:ext>
            </a:extLst>
          </p:cNvPr>
          <p:cNvGrpSpPr/>
          <p:nvPr/>
        </p:nvGrpSpPr>
        <p:grpSpPr>
          <a:xfrm>
            <a:off x="3946908" y="5362240"/>
            <a:ext cx="1060704" cy="316992"/>
            <a:chOff x="2587752" y="2788920"/>
            <a:chExt cx="795528" cy="237744"/>
          </a:xfrm>
        </p:grpSpPr>
        <p:sp>
          <p:nvSpPr>
            <p:cNvPr id="24" name="Rectangle 23">
              <a:extLst>
                <a:ext uri="{FF2B5EF4-FFF2-40B4-BE49-F238E27FC236}">
                  <a16:creationId xmlns:a16="http://schemas.microsoft.com/office/drawing/2014/main" id="{E3981401-42D6-CC40-836F-7E7B89C8412B}"/>
                </a:ext>
              </a:extLst>
            </p:cNvPr>
            <p:cNvSpPr/>
            <p:nvPr/>
          </p:nvSpPr>
          <p:spPr bwMode="auto">
            <a:xfrm>
              <a:off x="2587752"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25" name="Rectangle 24">
              <a:extLst>
                <a:ext uri="{FF2B5EF4-FFF2-40B4-BE49-F238E27FC236}">
                  <a16:creationId xmlns:a16="http://schemas.microsoft.com/office/drawing/2014/main" id="{ED2BD4E9-BD3A-9C26-988D-D99D8E75B446}"/>
                </a:ext>
              </a:extLst>
            </p:cNvPr>
            <p:cNvSpPr/>
            <p:nvPr/>
          </p:nvSpPr>
          <p:spPr bwMode="auto">
            <a:xfrm>
              <a:off x="2852928"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26" name="Rectangle 25">
              <a:extLst>
                <a:ext uri="{FF2B5EF4-FFF2-40B4-BE49-F238E27FC236}">
                  <a16:creationId xmlns:a16="http://schemas.microsoft.com/office/drawing/2014/main" id="{8844B85B-D5FB-037F-5290-9EF1ED66821E}"/>
                </a:ext>
              </a:extLst>
            </p:cNvPr>
            <p:cNvSpPr/>
            <p:nvPr/>
          </p:nvSpPr>
          <p:spPr bwMode="auto">
            <a:xfrm>
              <a:off x="3118104"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27" name="Group 26">
            <a:extLst>
              <a:ext uri="{FF2B5EF4-FFF2-40B4-BE49-F238E27FC236}">
                <a16:creationId xmlns:a16="http://schemas.microsoft.com/office/drawing/2014/main" id="{8C798591-DB97-FB80-EC52-BA2267A8C0B6}"/>
              </a:ext>
            </a:extLst>
          </p:cNvPr>
          <p:cNvGrpSpPr/>
          <p:nvPr/>
        </p:nvGrpSpPr>
        <p:grpSpPr>
          <a:xfrm>
            <a:off x="3943608" y="6014781"/>
            <a:ext cx="1060704" cy="316992"/>
            <a:chOff x="2587752" y="2788920"/>
            <a:chExt cx="795528" cy="237744"/>
          </a:xfrm>
        </p:grpSpPr>
        <p:sp>
          <p:nvSpPr>
            <p:cNvPr id="28" name="Rectangle 27">
              <a:extLst>
                <a:ext uri="{FF2B5EF4-FFF2-40B4-BE49-F238E27FC236}">
                  <a16:creationId xmlns:a16="http://schemas.microsoft.com/office/drawing/2014/main" id="{00A58D3B-82B8-C563-F24A-E9F68758B5F3}"/>
                </a:ext>
              </a:extLst>
            </p:cNvPr>
            <p:cNvSpPr/>
            <p:nvPr/>
          </p:nvSpPr>
          <p:spPr bwMode="auto">
            <a:xfrm>
              <a:off x="2587752"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29" name="Rectangle 28">
              <a:extLst>
                <a:ext uri="{FF2B5EF4-FFF2-40B4-BE49-F238E27FC236}">
                  <a16:creationId xmlns:a16="http://schemas.microsoft.com/office/drawing/2014/main" id="{B0B30163-098D-E9D4-7ED9-654DE555EE42}"/>
                </a:ext>
              </a:extLst>
            </p:cNvPr>
            <p:cNvSpPr/>
            <p:nvPr/>
          </p:nvSpPr>
          <p:spPr bwMode="auto">
            <a:xfrm>
              <a:off x="2852928"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30" name="Rectangle 29">
              <a:extLst>
                <a:ext uri="{FF2B5EF4-FFF2-40B4-BE49-F238E27FC236}">
                  <a16:creationId xmlns:a16="http://schemas.microsoft.com/office/drawing/2014/main" id="{335D5255-0FD1-388D-549A-C262D8A6157E}"/>
                </a:ext>
              </a:extLst>
            </p:cNvPr>
            <p:cNvSpPr/>
            <p:nvPr/>
          </p:nvSpPr>
          <p:spPr bwMode="auto">
            <a:xfrm>
              <a:off x="3118104" y="2788920"/>
              <a:ext cx="265176" cy="237744"/>
            </a:xfrm>
            <a:prstGeom prst="rect">
              <a:avLst/>
            </a:prstGeom>
            <a:solidFill>
              <a:schemeClr val="accent1">
                <a:lumMod val="75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sp>
        <p:nvSpPr>
          <p:cNvPr id="31" name="Right Arrow 30">
            <a:extLst>
              <a:ext uri="{FF2B5EF4-FFF2-40B4-BE49-F238E27FC236}">
                <a16:creationId xmlns:a16="http://schemas.microsoft.com/office/drawing/2014/main" id="{AC5964FB-B848-C404-4206-069DE58C41CB}"/>
              </a:ext>
            </a:extLst>
          </p:cNvPr>
          <p:cNvSpPr/>
          <p:nvPr/>
        </p:nvSpPr>
        <p:spPr>
          <a:xfrm>
            <a:off x="5335981" y="4529929"/>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050FFC07-53C4-8A31-0CB3-7DF1FD91993C}"/>
              </a:ext>
            </a:extLst>
          </p:cNvPr>
          <p:cNvSpPr/>
          <p:nvPr/>
        </p:nvSpPr>
        <p:spPr bwMode="auto">
          <a:xfrm>
            <a:off x="6617979" y="3478037"/>
            <a:ext cx="1011936" cy="2695241"/>
          </a:xfrm>
          <a:prstGeom prst="rect">
            <a:avLst/>
          </a:prstGeom>
          <a:solidFill>
            <a:schemeClr val="accent2">
              <a:lumMod val="20000"/>
              <a:lumOff val="80000"/>
            </a:schemeClr>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defTabSz="1219170" fontAlgn="base">
              <a:spcBef>
                <a:spcPct val="0"/>
              </a:spcBef>
              <a:spcAft>
                <a:spcPct val="0"/>
              </a:spcAft>
            </a:pP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defTabSz="1219170" fontAlgn="base">
              <a:spcBef>
                <a:spcPct val="0"/>
              </a:spcBef>
              <a:spcAft>
                <a:spcPct val="0"/>
              </a:spcAft>
            </a:pPr>
            <a:endParaRPr lang="en-US" sz="2667"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defTabSz="1219170" fontAlgn="base">
              <a:spcBef>
                <a:spcPct val="0"/>
              </a:spcBef>
              <a:spcAft>
                <a:spcPct val="0"/>
              </a:spcAft>
            </a:pPr>
            <a:r>
              <a:rPr lang="en-US" sz="2667"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SA</a:t>
            </a:r>
          </a:p>
        </p:txBody>
      </p:sp>
      <p:grpSp>
        <p:nvGrpSpPr>
          <p:cNvPr id="33" name="Group 32">
            <a:extLst>
              <a:ext uri="{FF2B5EF4-FFF2-40B4-BE49-F238E27FC236}">
                <a16:creationId xmlns:a16="http://schemas.microsoft.com/office/drawing/2014/main" id="{75796256-57BE-01CF-D8F8-C78D3DE1857D}"/>
              </a:ext>
            </a:extLst>
          </p:cNvPr>
          <p:cNvGrpSpPr/>
          <p:nvPr/>
        </p:nvGrpSpPr>
        <p:grpSpPr>
          <a:xfrm>
            <a:off x="9760132" y="3429000"/>
            <a:ext cx="1060704" cy="316992"/>
            <a:chOff x="2587752" y="2788920"/>
            <a:chExt cx="795528" cy="237744"/>
          </a:xfrm>
        </p:grpSpPr>
        <p:sp>
          <p:nvSpPr>
            <p:cNvPr id="34" name="Rectangle 33">
              <a:extLst>
                <a:ext uri="{FF2B5EF4-FFF2-40B4-BE49-F238E27FC236}">
                  <a16:creationId xmlns:a16="http://schemas.microsoft.com/office/drawing/2014/main" id="{32AE9752-BB27-F134-ED21-7026D4E42FB7}"/>
                </a:ext>
              </a:extLst>
            </p:cNvPr>
            <p:cNvSpPr/>
            <p:nvPr/>
          </p:nvSpPr>
          <p:spPr bwMode="auto">
            <a:xfrm>
              <a:off x="2587752"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35" name="Rectangle 34">
              <a:extLst>
                <a:ext uri="{FF2B5EF4-FFF2-40B4-BE49-F238E27FC236}">
                  <a16:creationId xmlns:a16="http://schemas.microsoft.com/office/drawing/2014/main" id="{6BF7AFA4-F5BF-04BA-B1B5-C35CA5F6BA94}"/>
                </a:ext>
              </a:extLst>
            </p:cNvPr>
            <p:cNvSpPr/>
            <p:nvPr/>
          </p:nvSpPr>
          <p:spPr bwMode="auto">
            <a:xfrm>
              <a:off x="2852928"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36" name="Rectangle 35">
              <a:extLst>
                <a:ext uri="{FF2B5EF4-FFF2-40B4-BE49-F238E27FC236}">
                  <a16:creationId xmlns:a16="http://schemas.microsoft.com/office/drawing/2014/main" id="{6AEDBA17-B102-BC39-FF29-1A13F6F6B15D}"/>
                </a:ext>
              </a:extLst>
            </p:cNvPr>
            <p:cNvSpPr/>
            <p:nvPr/>
          </p:nvSpPr>
          <p:spPr bwMode="auto">
            <a:xfrm>
              <a:off x="3118104"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sp>
        <p:nvSpPr>
          <p:cNvPr id="37" name="TextBox 36">
            <a:extLst>
              <a:ext uri="{FF2B5EF4-FFF2-40B4-BE49-F238E27FC236}">
                <a16:creationId xmlns:a16="http://schemas.microsoft.com/office/drawing/2014/main" id="{E14089C1-29F0-2747-1A22-88532181D9E4}"/>
              </a:ext>
            </a:extLst>
          </p:cNvPr>
          <p:cNvSpPr txBox="1"/>
          <p:nvPr/>
        </p:nvSpPr>
        <p:spPr>
          <a:xfrm>
            <a:off x="8936620" y="3973298"/>
            <a:ext cx="410690" cy="461665"/>
          </a:xfrm>
          <a:prstGeom prst="rect">
            <a:avLst/>
          </a:prstGeom>
          <a:noFill/>
        </p:spPr>
        <p:txBody>
          <a:bodyPr wrap="none" rtlCol="0">
            <a:spAutoFit/>
          </a:bodyPr>
          <a:lstStyle/>
          <a:p>
            <a:r>
              <a:rPr lang="en-US" sz="2400" dirty="0"/>
              <a:t>z</a:t>
            </a:r>
            <a:r>
              <a:rPr lang="en-US" sz="2400" baseline="-25000" dirty="0"/>
              <a:t>1</a:t>
            </a:r>
          </a:p>
        </p:txBody>
      </p:sp>
      <p:sp>
        <p:nvSpPr>
          <p:cNvPr id="38" name="TextBox 37">
            <a:extLst>
              <a:ext uri="{FF2B5EF4-FFF2-40B4-BE49-F238E27FC236}">
                <a16:creationId xmlns:a16="http://schemas.microsoft.com/office/drawing/2014/main" id="{03D0A912-D616-4475-360D-BD036E528051}"/>
              </a:ext>
            </a:extLst>
          </p:cNvPr>
          <p:cNvSpPr txBox="1"/>
          <p:nvPr/>
        </p:nvSpPr>
        <p:spPr>
          <a:xfrm>
            <a:off x="8936619" y="4625840"/>
            <a:ext cx="410690" cy="461665"/>
          </a:xfrm>
          <a:prstGeom prst="rect">
            <a:avLst/>
          </a:prstGeom>
          <a:noFill/>
        </p:spPr>
        <p:txBody>
          <a:bodyPr wrap="none" rtlCol="0">
            <a:spAutoFit/>
          </a:bodyPr>
          <a:lstStyle/>
          <a:p>
            <a:r>
              <a:rPr lang="en-US" sz="2400" dirty="0"/>
              <a:t>z</a:t>
            </a:r>
            <a:r>
              <a:rPr lang="en-US" sz="2400" baseline="-25000" dirty="0"/>
              <a:t>2</a:t>
            </a:r>
          </a:p>
        </p:txBody>
      </p:sp>
      <p:sp>
        <p:nvSpPr>
          <p:cNvPr id="39" name="TextBox 38">
            <a:extLst>
              <a:ext uri="{FF2B5EF4-FFF2-40B4-BE49-F238E27FC236}">
                <a16:creationId xmlns:a16="http://schemas.microsoft.com/office/drawing/2014/main" id="{79EAFDD8-A920-50B1-EC25-C62DB37B4C0B}"/>
              </a:ext>
            </a:extLst>
          </p:cNvPr>
          <p:cNvSpPr txBox="1"/>
          <p:nvPr/>
        </p:nvSpPr>
        <p:spPr>
          <a:xfrm>
            <a:off x="8936619" y="5278381"/>
            <a:ext cx="410690" cy="461665"/>
          </a:xfrm>
          <a:prstGeom prst="rect">
            <a:avLst/>
          </a:prstGeom>
          <a:noFill/>
        </p:spPr>
        <p:txBody>
          <a:bodyPr wrap="none" rtlCol="0">
            <a:spAutoFit/>
          </a:bodyPr>
          <a:lstStyle/>
          <a:p>
            <a:r>
              <a:rPr lang="en-US" sz="2400" dirty="0"/>
              <a:t>z</a:t>
            </a:r>
            <a:r>
              <a:rPr lang="en-US" sz="2400" baseline="-25000" dirty="0"/>
              <a:t>3</a:t>
            </a:r>
          </a:p>
        </p:txBody>
      </p:sp>
      <p:sp>
        <p:nvSpPr>
          <p:cNvPr id="40" name="TextBox 39">
            <a:extLst>
              <a:ext uri="{FF2B5EF4-FFF2-40B4-BE49-F238E27FC236}">
                <a16:creationId xmlns:a16="http://schemas.microsoft.com/office/drawing/2014/main" id="{2865BCDD-096F-FE5A-9F04-E4CE82838964}"/>
              </a:ext>
            </a:extLst>
          </p:cNvPr>
          <p:cNvSpPr txBox="1"/>
          <p:nvPr/>
        </p:nvSpPr>
        <p:spPr>
          <a:xfrm>
            <a:off x="8936619" y="5930922"/>
            <a:ext cx="410690" cy="461665"/>
          </a:xfrm>
          <a:prstGeom prst="rect">
            <a:avLst/>
          </a:prstGeom>
          <a:noFill/>
        </p:spPr>
        <p:txBody>
          <a:bodyPr wrap="none" rtlCol="0">
            <a:spAutoFit/>
          </a:bodyPr>
          <a:lstStyle/>
          <a:p>
            <a:r>
              <a:rPr lang="en-US" sz="2400" dirty="0"/>
              <a:t>z</a:t>
            </a:r>
            <a:r>
              <a:rPr lang="en-US" sz="2400" baseline="-25000" dirty="0"/>
              <a:t>4</a:t>
            </a:r>
          </a:p>
        </p:txBody>
      </p:sp>
      <p:sp>
        <p:nvSpPr>
          <p:cNvPr id="41" name="TextBox 40">
            <a:extLst>
              <a:ext uri="{FF2B5EF4-FFF2-40B4-BE49-F238E27FC236}">
                <a16:creationId xmlns:a16="http://schemas.microsoft.com/office/drawing/2014/main" id="{ED31DD1A-801F-A3A6-2CE6-8D980092D835}"/>
              </a:ext>
            </a:extLst>
          </p:cNvPr>
          <p:cNvSpPr txBox="1"/>
          <p:nvPr/>
        </p:nvSpPr>
        <p:spPr>
          <a:xfrm>
            <a:off x="8940279" y="3320757"/>
            <a:ext cx="410690" cy="461665"/>
          </a:xfrm>
          <a:prstGeom prst="rect">
            <a:avLst/>
          </a:prstGeom>
          <a:noFill/>
        </p:spPr>
        <p:txBody>
          <a:bodyPr wrap="none" rtlCol="0">
            <a:spAutoFit/>
          </a:bodyPr>
          <a:lstStyle/>
          <a:p>
            <a:r>
              <a:rPr lang="en-US" sz="2400" dirty="0"/>
              <a:t>z</a:t>
            </a:r>
            <a:r>
              <a:rPr lang="en-US" sz="2400" baseline="-25000" dirty="0"/>
              <a:t>0</a:t>
            </a:r>
          </a:p>
        </p:txBody>
      </p:sp>
      <p:grpSp>
        <p:nvGrpSpPr>
          <p:cNvPr id="42" name="Group 41">
            <a:extLst>
              <a:ext uri="{FF2B5EF4-FFF2-40B4-BE49-F238E27FC236}">
                <a16:creationId xmlns:a16="http://schemas.microsoft.com/office/drawing/2014/main" id="{EBB72E0E-8A15-737D-D374-C6A29078296D}"/>
              </a:ext>
            </a:extLst>
          </p:cNvPr>
          <p:cNvGrpSpPr/>
          <p:nvPr/>
        </p:nvGrpSpPr>
        <p:grpSpPr>
          <a:xfrm>
            <a:off x="9760132" y="4081541"/>
            <a:ext cx="1060704" cy="316992"/>
            <a:chOff x="2587752" y="2788920"/>
            <a:chExt cx="795528" cy="237744"/>
          </a:xfrm>
        </p:grpSpPr>
        <p:sp>
          <p:nvSpPr>
            <p:cNvPr id="43" name="Rectangle 42">
              <a:extLst>
                <a:ext uri="{FF2B5EF4-FFF2-40B4-BE49-F238E27FC236}">
                  <a16:creationId xmlns:a16="http://schemas.microsoft.com/office/drawing/2014/main" id="{7368AF0D-01A2-A239-CD2E-B42B1C2F9DDC}"/>
                </a:ext>
              </a:extLst>
            </p:cNvPr>
            <p:cNvSpPr/>
            <p:nvPr/>
          </p:nvSpPr>
          <p:spPr bwMode="auto">
            <a:xfrm>
              <a:off x="2587752"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44" name="Rectangle 43">
              <a:extLst>
                <a:ext uri="{FF2B5EF4-FFF2-40B4-BE49-F238E27FC236}">
                  <a16:creationId xmlns:a16="http://schemas.microsoft.com/office/drawing/2014/main" id="{21BF1D3E-6DC2-C200-6DEE-E423DE9C0F1B}"/>
                </a:ext>
              </a:extLst>
            </p:cNvPr>
            <p:cNvSpPr/>
            <p:nvPr/>
          </p:nvSpPr>
          <p:spPr bwMode="auto">
            <a:xfrm>
              <a:off x="2852928"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45" name="Rectangle 44">
              <a:extLst>
                <a:ext uri="{FF2B5EF4-FFF2-40B4-BE49-F238E27FC236}">
                  <a16:creationId xmlns:a16="http://schemas.microsoft.com/office/drawing/2014/main" id="{0CF28EBC-37C0-86EE-AFB2-8DB3A13BB76D}"/>
                </a:ext>
              </a:extLst>
            </p:cNvPr>
            <p:cNvSpPr/>
            <p:nvPr/>
          </p:nvSpPr>
          <p:spPr bwMode="auto">
            <a:xfrm>
              <a:off x="3118104"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46" name="Group 45">
            <a:extLst>
              <a:ext uri="{FF2B5EF4-FFF2-40B4-BE49-F238E27FC236}">
                <a16:creationId xmlns:a16="http://schemas.microsoft.com/office/drawing/2014/main" id="{0F6962E2-33B9-ECCD-AA64-772E61631791}"/>
              </a:ext>
            </a:extLst>
          </p:cNvPr>
          <p:cNvGrpSpPr/>
          <p:nvPr/>
        </p:nvGrpSpPr>
        <p:grpSpPr>
          <a:xfrm>
            <a:off x="9760132" y="4734083"/>
            <a:ext cx="1060704" cy="316992"/>
            <a:chOff x="2587752" y="2788920"/>
            <a:chExt cx="795528" cy="237744"/>
          </a:xfrm>
        </p:grpSpPr>
        <p:sp>
          <p:nvSpPr>
            <p:cNvPr id="47" name="Rectangle 46">
              <a:extLst>
                <a:ext uri="{FF2B5EF4-FFF2-40B4-BE49-F238E27FC236}">
                  <a16:creationId xmlns:a16="http://schemas.microsoft.com/office/drawing/2014/main" id="{C8201AFC-B10A-0423-78C1-EBCA269DAE5C}"/>
                </a:ext>
              </a:extLst>
            </p:cNvPr>
            <p:cNvSpPr/>
            <p:nvPr/>
          </p:nvSpPr>
          <p:spPr bwMode="auto">
            <a:xfrm>
              <a:off x="2587752"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48" name="Rectangle 47">
              <a:extLst>
                <a:ext uri="{FF2B5EF4-FFF2-40B4-BE49-F238E27FC236}">
                  <a16:creationId xmlns:a16="http://schemas.microsoft.com/office/drawing/2014/main" id="{14B71948-11E6-501A-C981-AB83BD67EA29}"/>
                </a:ext>
              </a:extLst>
            </p:cNvPr>
            <p:cNvSpPr/>
            <p:nvPr/>
          </p:nvSpPr>
          <p:spPr bwMode="auto">
            <a:xfrm>
              <a:off x="2852928"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49" name="Rectangle 48">
              <a:extLst>
                <a:ext uri="{FF2B5EF4-FFF2-40B4-BE49-F238E27FC236}">
                  <a16:creationId xmlns:a16="http://schemas.microsoft.com/office/drawing/2014/main" id="{7844749F-8A17-D88B-8873-268D767EE6BF}"/>
                </a:ext>
              </a:extLst>
            </p:cNvPr>
            <p:cNvSpPr/>
            <p:nvPr/>
          </p:nvSpPr>
          <p:spPr bwMode="auto">
            <a:xfrm>
              <a:off x="3118104"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50" name="Group 49">
            <a:extLst>
              <a:ext uri="{FF2B5EF4-FFF2-40B4-BE49-F238E27FC236}">
                <a16:creationId xmlns:a16="http://schemas.microsoft.com/office/drawing/2014/main" id="{477D75D0-F654-0F01-1D2B-2F6036D214EE}"/>
              </a:ext>
            </a:extLst>
          </p:cNvPr>
          <p:cNvGrpSpPr/>
          <p:nvPr/>
        </p:nvGrpSpPr>
        <p:grpSpPr>
          <a:xfrm>
            <a:off x="9760132" y="5386624"/>
            <a:ext cx="1060704" cy="316992"/>
            <a:chOff x="2587752" y="2788920"/>
            <a:chExt cx="795528" cy="237744"/>
          </a:xfrm>
        </p:grpSpPr>
        <p:sp>
          <p:nvSpPr>
            <p:cNvPr id="51" name="Rectangle 50">
              <a:extLst>
                <a:ext uri="{FF2B5EF4-FFF2-40B4-BE49-F238E27FC236}">
                  <a16:creationId xmlns:a16="http://schemas.microsoft.com/office/drawing/2014/main" id="{A7DDF05B-EB02-F776-764A-3709FB21A312}"/>
                </a:ext>
              </a:extLst>
            </p:cNvPr>
            <p:cNvSpPr/>
            <p:nvPr/>
          </p:nvSpPr>
          <p:spPr bwMode="auto">
            <a:xfrm>
              <a:off x="2587752"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52" name="Rectangle 51">
              <a:extLst>
                <a:ext uri="{FF2B5EF4-FFF2-40B4-BE49-F238E27FC236}">
                  <a16:creationId xmlns:a16="http://schemas.microsoft.com/office/drawing/2014/main" id="{0B7FCE5F-A426-6E11-B143-5E6F783AD7D9}"/>
                </a:ext>
              </a:extLst>
            </p:cNvPr>
            <p:cNvSpPr/>
            <p:nvPr/>
          </p:nvSpPr>
          <p:spPr bwMode="auto">
            <a:xfrm>
              <a:off x="2852928"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53" name="Rectangle 52">
              <a:extLst>
                <a:ext uri="{FF2B5EF4-FFF2-40B4-BE49-F238E27FC236}">
                  <a16:creationId xmlns:a16="http://schemas.microsoft.com/office/drawing/2014/main" id="{7D41A19C-087B-7013-100C-36FB92EF0D1B}"/>
                </a:ext>
              </a:extLst>
            </p:cNvPr>
            <p:cNvSpPr/>
            <p:nvPr/>
          </p:nvSpPr>
          <p:spPr bwMode="auto">
            <a:xfrm>
              <a:off x="3118104"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grpSp>
        <p:nvGrpSpPr>
          <p:cNvPr id="54" name="Group 53">
            <a:extLst>
              <a:ext uri="{FF2B5EF4-FFF2-40B4-BE49-F238E27FC236}">
                <a16:creationId xmlns:a16="http://schemas.microsoft.com/office/drawing/2014/main" id="{8561D05D-7D06-FE53-6769-285A19C4F82D}"/>
              </a:ext>
            </a:extLst>
          </p:cNvPr>
          <p:cNvGrpSpPr/>
          <p:nvPr/>
        </p:nvGrpSpPr>
        <p:grpSpPr>
          <a:xfrm>
            <a:off x="9756832" y="6039165"/>
            <a:ext cx="1060704" cy="316992"/>
            <a:chOff x="2587752" y="2788920"/>
            <a:chExt cx="795528" cy="237744"/>
          </a:xfrm>
        </p:grpSpPr>
        <p:sp>
          <p:nvSpPr>
            <p:cNvPr id="55" name="Rectangle 54">
              <a:extLst>
                <a:ext uri="{FF2B5EF4-FFF2-40B4-BE49-F238E27FC236}">
                  <a16:creationId xmlns:a16="http://schemas.microsoft.com/office/drawing/2014/main" id="{447747EA-8FDF-60ED-6E64-C52E41E1DD51}"/>
                </a:ext>
              </a:extLst>
            </p:cNvPr>
            <p:cNvSpPr/>
            <p:nvPr/>
          </p:nvSpPr>
          <p:spPr bwMode="auto">
            <a:xfrm>
              <a:off x="2587752"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dirty="0">
                <a:latin typeface="Arial" charset="0"/>
                <a:ea typeface="ＭＳ Ｐゴシック" charset="0"/>
                <a:cs typeface="Arial" charset="0"/>
              </a:endParaRPr>
            </a:p>
          </p:txBody>
        </p:sp>
        <p:sp>
          <p:nvSpPr>
            <p:cNvPr id="56" name="Rectangle 55">
              <a:extLst>
                <a:ext uri="{FF2B5EF4-FFF2-40B4-BE49-F238E27FC236}">
                  <a16:creationId xmlns:a16="http://schemas.microsoft.com/office/drawing/2014/main" id="{1522340E-2E2B-7953-5AB9-14EB6D910457}"/>
                </a:ext>
              </a:extLst>
            </p:cNvPr>
            <p:cNvSpPr/>
            <p:nvPr/>
          </p:nvSpPr>
          <p:spPr bwMode="auto">
            <a:xfrm>
              <a:off x="2852928"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sp>
          <p:nvSpPr>
            <p:cNvPr id="57" name="Rectangle 56">
              <a:extLst>
                <a:ext uri="{FF2B5EF4-FFF2-40B4-BE49-F238E27FC236}">
                  <a16:creationId xmlns:a16="http://schemas.microsoft.com/office/drawing/2014/main" id="{5DC16D26-529B-B34E-F023-0B74D21F58FA}"/>
                </a:ext>
              </a:extLst>
            </p:cNvPr>
            <p:cNvSpPr/>
            <p:nvPr/>
          </p:nvSpPr>
          <p:spPr bwMode="auto">
            <a:xfrm>
              <a:off x="3118104" y="2788920"/>
              <a:ext cx="265176" cy="237744"/>
            </a:xfrm>
            <a:prstGeom prst="rect">
              <a:avLst/>
            </a:prstGeom>
            <a:solidFill>
              <a:schemeClr val="accent2">
                <a:lumMod val="40000"/>
                <a:lumOff val="60000"/>
              </a:schemeClr>
            </a:solid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2667">
                <a:latin typeface="Arial" charset="0"/>
                <a:ea typeface="ＭＳ Ｐゴシック" charset="0"/>
                <a:cs typeface="Arial" charset="0"/>
              </a:endParaRPr>
            </a:p>
          </p:txBody>
        </p:sp>
      </p:grpSp>
      <p:sp>
        <p:nvSpPr>
          <p:cNvPr id="58" name="Right Arrow 57">
            <a:extLst>
              <a:ext uri="{FF2B5EF4-FFF2-40B4-BE49-F238E27FC236}">
                <a16:creationId xmlns:a16="http://schemas.microsoft.com/office/drawing/2014/main" id="{1EDFC62A-D090-3619-4EDD-E7667B53364B}"/>
              </a:ext>
            </a:extLst>
          </p:cNvPr>
          <p:cNvSpPr/>
          <p:nvPr/>
        </p:nvSpPr>
        <p:spPr>
          <a:xfrm>
            <a:off x="8033493" y="4558916"/>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7">
            <a:extLst>
              <a:ext uri="{FF2B5EF4-FFF2-40B4-BE49-F238E27FC236}">
                <a16:creationId xmlns:a16="http://schemas.microsoft.com/office/drawing/2014/main" id="{CE71B378-472C-0B6F-7BF8-C31707CEDA66}"/>
              </a:ext>
            </a:extLst>
          </p:cNvPr>
          <p:cNvSpPr>
            <a:spLocks noGrp="1"/>
          </p:cNvSpPr>
          <p:nvPr>
            <p:ph type="sldNum" sz="quarter" idx="12"/>
          </p:nvPr>
        </p:nvSpPr>
        <p:spPr/>
        <p:txBody>
          <a:bodyPr/>
          <a:lstStyle/>
          <a:p>
            <a:fld id="{3B262475-B39C-4809-B838-6955B4973FE0}" type="slidenum">
              <a:rPr lang="en-US" smtClean="0"/>
              <a:t>23</a:t>
            </a:fld>
            <a:endParaRPr lang="en-US"/>
          </a:p>
        </p:txBody>
      </p:sp>
    </p:spTree>
    <p:extLst>
      <p:ext uri="{BB962C8B-B14F-4D97-AF65-F5344CB8AC3E}">
        <p14:creationId xmlns:p14="http://schemas.microsoft.com/office/powerpoint/2010/main" val="1901419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2ACE-EADA-2156-E707-D77156885A49}"/>
              </a:ext>
            </a:extLst>
          </p:cNvPr>
          <p:cNvSpPr>
            <a:spLocks noGrp="1"/>
          </p:cNvSpPr>
          <p:nvPr>
            <p:ph type="title"/>
          </p:nvPr>
        </p:nvSpPr>
        <p:spPr/>
        <p:txBody>
          <a:bodyPr/>
          <a:lstStyle/>
          <a:p>
            <a:r>
              <a:rPr lang="en-US" dirty="0"/>
              <a:t>TAG: Complete Model Architecture</a:t>
            </a:r>
          </a:p>
        </p:txBody>
      </p:sp>
      <p:pic>
        <p:nvPicPr>
          <p:cNvPr id="8" name="Picture 7">
            <a:extLst>
              <a:ext uri="{FF2B5EF4-FFF2-40B4-BE49-F238E27FC236}">
                <a16:creationId xmlns:a16="http://schemas.microsoft.com/office/drawing/2014/main" id="{18E9255E-D065-7748-F16E-D2D5FB632ACF}"/>
              </a:ext>
            </a:extLst>
          </p:cNvPr>
          <p:cNvPicPr>
            <a:picLocks noChangeAspect="1"/>
          </p:cNvPicPr>
          <p:nvPr/>
        </p:nvPicPr>
        <p:blipFill>
          <a:blip r:embed="rId3"/>
          <a:stretch>
            <a:fillRect/>
          </a:stretch>
        </p:blipFill>
        <p:spPr>
          <a:xfrm>
            <a:off x="692101" y="1781748"/>
            <a:ext cx="10094976" cy="4158932"/>
          </a:xfrm>
          <a:prstGeom prst="rect">
            <a:avLst/>
          </a:prstGeom>
        </p:spPr>
      </p:pic>
      <p:sp>
        <p:nvSpPr>
          <p:cNvPr id="59" name="TextBox 58">
            <a:extLst>
              <a:ext uri="{FF2B5EF4-FFF2-40B4-BE49-F238E27FC236}">
                <a16:creationId xmlns:a16="http://schemas.microsoft.com/office/drawing/2014/main" id="{C1226E6E-196F-66C9-FCDF-CD021B7284FD}"/>
              </a:ext>
            </a:extLst>
          </p:cNvPr>
          <p:cNvSpPr txBox="1"/>
          <p:nvPr/>
        </p:nvSpPr>
        <p:spPr>
          <a:xfrm>
            <a:off x="266493" y="5940680"/>
            <a:ext cx="2309543"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Device features</a:t>
            </a:r>
          </a:p>
        </p:txBody>
      </p:sp>
      <p:sp>
        <p:nvSpPr>
          <p:cNvPr id="60" name="TextBox 59">
            <a:extLst>
              <a:ext uri="{FF2B5EF4-FFF2-40B4-BE49-F238E27FC236}">
                <a16:creationId xmlns:a16="http://schemas.microsoft.com/office/drawing/2014/main" id="{D1AD7DC9-E0D5-1B29-8D9E-28F722E3DCCA}"/>
              </a:ext>
            </a:extLst>
          </p:cNvPr>
          <p:cNvSpPr txBox="1"/>
          <p:nvPr/>
        </p:nvSpPr>
        <p:spPr>
          <a:xfrm>
            <a:off x="3511097" y="5940680"/>
            <a:ext cx="1896673"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GNN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embds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TextBox 60">
            <a:extLst>
              <a:ext uri="{FF2B5EF4-FFF2-40B4-BE49-F238E27FC236}">
                <a16:creationId xmlns:a16="http://schemas.microsoft.com/office/drawing/2014/main" id="{33EBAA41-DA2D-061B-AF1E-60E19A624A79}"/>
              </a:ext>
            </a:extLst>
          </p:cNvPr>
          <p:cNvSpPr txBox="1"/>
          <p:nvPr/>
        </p:nvSpPr>
        <p:spPr>
          <a:xfrm>
            <a:off x="4306344" y="1788544"/>
            <a:ext cx="2866490"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Add text encodings</a:t>
            </a:r>
          </a:p>
        </p:txBody>
      </p:sp>
      <p:sp>
        <p:nvSpPr>
          <p:cNvPr id="62" name="TextBox 61">
            <a:extLst>
              <a:ext uri="{FF2B5EF4-FFF2-40B4-BE49-F238E27FC236}">
                <a16:creationId xmlns:a16="http://schemas.microsoft.com/office/drawing/2014/main" id="{0A8F1D2E-F103-B306-1E39-C27A734B0CCB}"/>
              </a:ext>
            </a:extLst>
          </p:cNvPr>
          <p:cNvSpPr txBox="1"/>
          <p:nvPr/>
        </p:nvSpPr>
        <p:spPr>
          <a:xfrm>
            <a:off x="7969087" y="1788543"/>
            <a:ext cx="2566391" cy="461665"/>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Multi-head SA</a:t>
            </a:r>
          </a:p>
        </p:txBody>
      </p:sp>
      <p:sp>
        <p:nvSpPr>
          <p:cNvPr id="63" name="TextBox 62">
            <a:extLst>
              <a:ext uri="{FF2B5EF4-FFF2-40B4-BE49-F238E27FC236}">
                <a16:creationId xmlns:a16="http://schemas.microsoft.com/office/drawing/2014/main" id="{9707DBD1-A612-C043-21E5-084465A8419B}"/>
              </a:ext>
            </a:extLst>
          </p:cNvPr>
          <p:cNvSpPr txBox="1"/>
          <p:nvPr/>
        </p:nvSpPr>
        <p:spPr>
          <a:xfrm>
            <a:off x="9208576" y="5940680"/>
            <a:ext cx="1797800"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TAG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embds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7BE2D826-3107-7D19-F297-12B87AA38A20}"/>
              </a:ext>
            </a:extLst>
          </p:cNvPr>
          <p:cNvSpPr>
            <a:spLocks noGrp="1"/>
          </p:cNvSpPr>
          <p:nvPr>
            <p:ph type="sldNum" sz="quarter" idx="12"/>
          </p:nvPr>
        </p:nvSpPr>
        <p:spPr/>
        <p:txBody>
          <a:bodyPr/>
          <a:lstStyle/>
          <a:p>
            <a:fld id="{3B262475-B39C-4809-B838-6955B4973FE0}" type="slidenum">
              <a:rPr lang="en-US" smtClean="0"/>
              <a:t>24</a:t>
            </a:fld>
            <a:endParaRPr lang="en-US"/>
          </a:p>
        </p:txBody>
      </p:sp>
    </p:spTree>
    <p:extLst>
      <p:ext uri="{BB962C8B-B14F-4D97-AF65-F5344CB8AC3E}">
        <p14:creationId xmlns:p14="http://schemas.microsoft.com/office/powerpoint/2010/main" val="242492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53C-00DF-2140-3AC0-AEAA14377217}"/>
              </a:ext>
            </a:extLst>
          </p:cNvPr>
          <p:cNvSpPr>
            <a:spLocks noGrp="1"/>
          </p:cNvSpPr>
          <p:nvPr>
            <p:ph type="title"/>
          </p:nvPr>
        </p:nvSpPr>
        <p:spPr/>
        <p:txBody>
          <a:bodyPr/>
          <a:lstStyle/>
          <a:p>
            <a:r>
              <a:rPr lang="en-US" dirty="0"/>
              <a:t>Experimental Results: Pre-Training</a:t>
            </a:r>
          </a:p>
        </p:txBody>
      </p:sp>
      <p:sp>
        <p:nvSpPr>
          <p:cNvPr id="3" name="Content Placeholder 2">
            <a:extLst>
              <a:ext uri="{FF2B5EF4-FFF2-40B4-BE49-F238E27FC236}">
                <a16:creationId xmlns:a16="http://schemas.microsoft.com/office/drawing/2014/main" id="{1ED985C0-A756-ABC9-F4A0-ECDCB1A4AE7F}"/>
              </a:ext>
            </a:extLst>
          </p:cNvPr>
          <p:cNvSpPr>
            <a:spLocks noGrp="1"/>
          </p:cNvSpPr>
          <p:nvPr>
            <p:ph idx="1"/>
          </p:nvPr>
        </p:nvSpPr>
        <p:spPr/>
        <p:txBody>
          <a:bodyPr/>
          <a:lstStyle/>
          <a:p>
            <a:r>
              <a:rPr lang="en-US" dirty="0"/>
              <a:t>Accuracy on predicting relative placement distance </a:t>
            </a:r>
          </a:p>
        </p:txBody>
      </p:sp>
      <p:graphicFrame>
        <p:nvGraphicFramePr>
          <p:cNvPr id="4" name="Table 3">
            <a:extLst>
              <a:ext uri="{FF2B5EF4-FFF2-40B4-BE49-F238E27FC236}">
                <a16:creationId xmlns:a16="http://schemas.microsoft.com/office/drawing/2014/main" id="{D15BC147-34C6-29FB-EBA3-CB8FBFA8281B}"/>
              </a:ext>
            </a:extLst>
          </p:cNvPr>
          <p:cNvGraphicFramePr>
            <a:graphicFrameLocks noGrp="1"/>
          </p:cNvGraphicFramePr>
          <p:nvPr>
            <p:extLst>
              <p:ext uri="{D42A27DB-BD31-4B8C-83A1-F6EECF244321}">
                <p14:modId xmlns:p14="http://schemas.microsoft.com/office/powerpoint/2010/main" val="2796724010"/>
              </p:ext>
            </p:extLst>
          </p:nvPr>
        </p:nvGraphicFramePr>
        <p:xfrm>
          <a:off x="6284495" y="3117291"/>
          <a:ext cx="5685464" cy="2461615"/>
        </p:xfrm>
        <a:graphic>
          <a:graphicData uri="http://schemas.openxmlformats.org/drawingml/2006/table">
            <a:tbl>
              <a:tblPr firstRow="1" bandRow="1">
                <a:tableStyleId>{912C8C85-51F0-491E-9774-3900AFEF0FD7}</a:tableStyleId>
              </a:tblPr>
              <a:tblGrid>
                <a:gridCol w="1421367">
                  <a:extLst>
                    <a:ext uri="{9D8B030D-6E8A-4147-A177-3AD203B41FA5}">
                      <a16:colId xmlns:a16="http://schemas.microsoft.com/office/drawing/2014/main" val="2516160100"/>
                    </a:ext>
                  </a:extLst>
                </a:gridCol>
                <a:gridCol w="1281665">
                  <a:extLst>
                    <a:ext uri="{9D8B030D-6E8A-4147-A177-3AD203B41FA5}">
                      <a16:colId xmlns:a16="http://schemas.microsoft.com/office/drawing/2014/main" val="2229951454"/>
                    </a:ext>
                  </a:extLst>
                </a:gridCol>
                <a:gridCol w="1285179">
                  <a:extLst>
                    <a:ext uri="{9D8B030D-6E8A-4147-A177-3AD203B41FA5}">
                      <a16:colId xmlns:a16="http://schemas.microsoft.com/office/drawing/2014/main" val="1921807151"/>
                    </a:ext>
                  </a:extLst>
                </a:gridCol>
                <a:gridCol w="1697253">
                  <a:extLst>
                    <a:ext uri="{9D8B030D-6E8A-4147-A177-3AD203B41FA5}">
                      <a16:colId xmlns:a16="http://schemas.microsoft.com/office/drawing/2014/main" val="3746508075"/>
                    </a:ext>
                  </a:extLst>
                </a:gridCol>
              </a:tblGrid>
              <a:tr h="492323">
                <a:tc>
                  <a:txBody>
                    <a:bodyPr/>
                    <a:lstStyle/>
                    <a:p>
                      <a:endParaRPr lang="en-US" sz="2000" dirty="0"/>
                    </a:p>
                  </a:txBody>
                  <a:tcPr marL="121920" marR="121920" marT="60960" marB="60960"/>
                </a:tc>
                <a:tc>
                  <a:txBody>
                    <a:bodyPr/>
                    <a:lstStyle/>
                    <a:p>
                      <a:r>
                        <a:rPr lang="en-US" sz="2000" dirty="0"/>
                        <a:t>R</a:t>
                      </a:r>
                      <a:r>
                        <a:rPr lang="en-US" sz="2000" baseline="30000" dirty="0"/>
                        <a:t>2</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MAE</a:t>
                      </a:r>
                    </a:p>
                  </a:txBody>
                  <a:tcPr marL="121920" marR="121920" marT="60960" marB="60960"/>
                </a:tc>
                <a:tc>
                  <a:txBody>
                    <a:bodyPr/>
                    <a:lstStyle/>
                    <a:p>
                      <a:r>
                        <a:rPr lang="en-US" sz="2000" dirty="0" err="1"/>
                        <a:t>sMAPE</a:t>
                      </a:r>
                      <a:endParaRPr lang="en-US" sz="2000" dirty="0"/>
                    </a:p>
                  </a:txBody>
                  <a:tcPr marL="121920" marR="121920" marT="60960" marB="60960"/>
                </a:tc>
                <a:extLst>
                  <a:ext uri="{0D108BD9-81ED-4DB2-BD59-A6C34878D82A}">
                    <a16:rowId xmlns:a16="http://schemas.microsoft.com/office/drawing/2014/main" val="1676540122"/>
                  </a:ext>
                </a:extLst>
              </a:tr>
              <a:tr h="492323">
                <a:tc>
                  <a:txBody>
                    <a:bodyPr/>
                    <a:lstStyle/>
                    <a:p>
                      <a:r>
                        <a:rPr lang="en-US" sz="2000" dirty="0"/>
                        <a:t>DAC’21</a:t>
                      </a:r>
                    </a:p>
                  </a:txBody>
                  <a:tcPr marL="121920" marR="121920" marT="60960" marB="60960"/>
                </a:tc>
                <a:tc>
                  <a:txBody>
                    <a:bodyPr/>
                    <a:lstStyle/>
                    <a:p>
                      <a:r>
                        <a:rPr lang="en-US" sz="2000" dirty="0">
                          <a:solidFill>
                            <a:schemeClr val="tx1"/>
                          </a:solidFill>
                        </a:rPr>
                        <a:t>0.068</a:t>
                      </a:r>
                    </a:p>
                  </a:txBody>
                  <a:tcPr marL="121920" marR="121920" marT="60960" marB="60960"/>
                </a:tc>
                <a:tc>
                  <a:txBody>
                    <a:bodyPr/>
                    <a:lstStyle/>
                    <a:p>
                      <a:r>
                        <a:rPr lang="en-US" sz="2000" dirty="0">
                          <a:solidFill>
                            <a:schemeClr val="tx1"/>
                          </a:solidFill>
                        </a:rPr>
                        <a:t>0.191</a:t>
                      </a:r>
                    </a:p>
                  </a:txBody>
                  <a:tcPr marL="121920" marR="121920" marT="60960" marB="60960"/>
                </a:tc>
                <a:tc>
                  <a:txBody>
                    <a:bodyPr/>
                    <a:lstStyle/>
                    <a:p>
                      <a:r>
                        <a:rPr lang="en-US" sz="2000" dirty="0">
                          <a:solidFill>
                            <a:schemeClr val="tx1"/>
                          </a:solidFill>
                        </a:rPr>
                        <a:t>0.502</a:t>
                      </a:r>
                    </a:p>
                  </a:txBody>
                  <a:tcPr marL="121920" marR="121920" marT="60960" marB="60960"/>
                </a:tc>
                <a:extLst>
                  <a:ext uri="{0D108BD9-81ED-4DB2-BD59-A6C34878D82A}">
                    <a16:rowId xmlns:a16="http://schemas.microsoft.com/office/drawing/2014/main" val="2299542941"/>
                  </a:ext>
                </a:extLst>
              </a:tr>
              <a:tr h="492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GNN Only</a:t>
                      </a:r>
                    </a:p>
                  </a:txBody>
                  <a:tcPr marL="121920" marR="121920" marT="60960" marB="60960"/>
                </a:tc>
                <a:tc>
                  <a:txBody>
                    <a:bodyPr/>
                    <a:lstStyle/>
                    <a:p>
                      <a:r>
                        <a:rPr lang="en-US" sz="2000" dirty="0"/>
                        <a:t>0.075</a:t>
                      </a:r>
                    </a:p>
                  </a:txBody>
                  <a:tcPr marL="121920" marR="121920" marT="60960" marB="60960"/>
                </a:tc>
                <a:tc>
                  <a:txBody>
                    <a:bodyPr/>
                    <a:lstStyle/>
                    <a:p>
                      <a:r>
                        <a:rPr lang="en-US" sz="2000" dirty="0">
                          <a:solidFill>
                            <a:schemeClr val="tx1"/>
                          </a:solidFill>
                        </a:rPr>
                        <a:t>0.134</a:t>
                      </a:r>
                    </a:p>
                  </a:txBody>
                  <a:tcPr marL="121920" marR="121920" marT="60960" marB="60960"/>
                </a:tc>
                <a:tc>
                  <a:txBody>
                    <a:bodyPr/>
                    <a:lstStyle/>
                    <a:p>
                      <a:r>
                        <a:rPr lang="en-US" sz="2000" dirty="0">
                          <a:solidFill>
                            <a:schemeClr val="tx1"/>
                          </a:solidFill>
                        </a:rPr>
                        <a:t>0.502</a:t>
                      </a:r>
                    </a:p>
                  </a:txBody>
                  <a:tcPr marL="121920" marR="121920" marT="60960" marB="60960"/>
                </a:tc>
                <a:extLst>
                  <a:ext uri="{0D108BD9-81ED-4DB2-BD59-A6C34878D82A}">
                    <a16:rowId xmlns:a16="http://schemas.microsoft.com/office/drawing/2014/main" val="4222669850"/>
                  </a:ext>
                </a:extLst>
              </a:tr>
              <a:tr h="492323">
                <a:tc>
                  <a:txBody>
                    <a:bodyPr/>
                    <a:lstStyle/>
                    <a:p>
                      <a:r>
                        <a:rPr lang="en-US" sz="2000" dirty="0"/>
                        <a:t>Text Only</a:t>
                      </a:r>
                    </a:p>
                  </a:txBody>
                  <a:tcPr marL="121920" marR="121920" marT="60960" marB="60960"/>
                </a:tc>
                <a:tc>
                  <a:txBody>
                    <a:bodyPr/>
                    <a:lstStyle/>
                    <a:p>
                      <a:r>
                        <a:rPr lang="en-US" sz="2000" dirty="0"/>
                        <a:t>0.194</a:t>
                      </a:r>
                    </a:p>
                  </a:txBody>
                  <a:tcPr marL="121920" marR="121920" marT="60960" marB="60960"/>
                </a:tc>
                <a:tc>
                  <a:txBody>
                    <a:bodyPr/>
                    <a:lstStyle/>
                    <a:p>
                      <a:r>
                        <a:rPr lang="en-US" sz="2000" dirty="0">
                          <a:solidFill>
                            <a:schemeClr val="tx1"/>
                          </a:solidFill>
                        </a:rPr>
                        <a:t>0.187</a:t>
                      </a:r>
                    </a:p>
                  </a:txBody>
                  <a:tcPr marL="121920" marR="121920" marT="60960" marB="60960"/>
                </a:tc>
                <a:tc>
                  <a:txBody>
                    <a:bodyPr/>
                    <a:lstStyle/>
                    <a:p>
                      <a:r>
                        <a:rPr lang="en-US" sz="2000" dirty="0">
                          <a:solidFill>
                            <a:schemeClr val="tx1"/>
                          </a:solidFill>
                        </a:rPr>
                        <a:t>0.489</a:t>
                      </a:r>
                    </a:p>
                  </a:txBody>
                  <a:tcPr marL="121920" marR="121920" marT="60960" marB="60960"/>
                </a:tc>
                <a:extLst>
                  <a:ext uri="{0D108BD9-81ED-4DB2-BD59-A6C34878D82A}">
                    <a16:rowId xmlns:a16="http://schemas.microsoft.com/office/drawing/2014/main" val="2160206640"/>
                  </a:ext>
                </a:extLst>
              </a:tr>
              <a:tr h="492323">
                <a:tc>
                  <a:txBody>
                    <a:bodyPr/>
                    <a:lstStyle/>
                    <a:p>
                      <a:r>
                        <a:rPr lang="en-US" sz="2000" dirty="0"/>
                        <a:t>TAG</a:t>
                      </a:r>
                    </a:p>
                  </a:txBody>
                  <a:tcPr marL="121920" marR="121920" marT="60960" marB="60960"/>
                </a:tc>
                <a:tc>
                  <a:txBody>
                    <a:bodyPr/>
                    <a:lstStyle/>
                    <a:p>
                      <a:r>
                        <a:rPr lang="en-US" sz="2000" dirty="0">
                          <a:solidFill>
                            <a:srgbClr val="FF0000"/>
                          </a:solidFill>
                        </a:rPr>
                        <a:t>0.640</a:t>
                      </a:r>
                    </a:p>
                  </a:txBody>
                  <a:tcPr marL="121920" marR="121920" marT="60960" marB="60960"/>
                </a:tc>
                <a:tc>
                  <a:txBody>
                    <a:bodyPr/>
                    <a:lstStyle/>
                    <a:p>
                      <a:r>
                        <a:rPr lang="en-US" sz="2000" dirty="0">
                          <a:solidFill>
                            <a:srgbClr val="FF0000"/>
                          </a:solidFill>
                        </a:rPr>
                        <a:t>0.122</a:t>
                      </a:r>
                    </a:p>
                  </a:txBody>
                  <a:tcPr marL="121920" marR="121920" marT="60960" marB="60960"/>
                </a:tc>
                <a:tc>
                  <a:txBody>
                    <a:bodyPr/>
                    <a:lstStyle/>
                    <a:p>
                      <a:r>
                        <a:rPr lang="en-US" sz="2000" dirty="0">
                          <a:solidFill>
                            <a:srgbClr val="FF0000"/>
                          </a:solidFill>
                        </a:rPr>
                        <a:t>0.364</a:t>
                      </a:r>
                    </a:p>
                  </a:txBody>
                  <a:tcPr marL="121920" marR="121920" marT="60960" marB="60960"/>
                </a:tc>
                <a:extLst>
                  <a:ext uri="{0D108BD9-81ED-4DB2-BD59-A6C34878D82A}">
                    <a16:rowId xmlns:a16="http://schemas.microsoft.com/office/drawing/2014/main" val="1339700962"/>
                  </a:ext>
                </a:extLst>
              </a:tr>
            </a:tbl>
          </a:graphicData>
        </a:graphic>
      </p:graphicFrame>
      <p:pic>
        <p:nvPicPr>
          <p:cNvPr id="5" name="Picture 4">
            <a:extLst>
              <a:ext uri="{FF2B5EF4-FFF2-40B4-BE49-F238E27FC236}">
                <a16:creationId xmlns:a16="http://schemas.microsoft.com/office/drawing/2014/main" id="{508DCC55-68BB-6F3C-8BB1-436015FE4D47}"/>
              </a:ext>
            </a:extLst>
          </p:cNvPr>
          <p:cNvPicPr>
            <a:picLocks noChangeAspect="1"/>
          </p:cNvPicPr>
          <p:nvPr/>
        </p:nvPicPr>
        <p:blipFill>
          <a:blip r:embed="rId3"/>
          <a:stretch>
            <a:fillRect/>
          </a:stretch>
        </p:blipFill>
        <p:spPr>
          <a:xfrm>
            <a:off x="1264765" y="2475442"/>
            <a:ext cx="4831235" cy="3445933"/>
          </a:xfrm>
          <a:prstGeom prst="rect">
            <a:avLst/>
          </a:prstGeom>
        </p:spPr>
      </p:pic>
      <p:sp>
        <p:nvSpPr>
          <p:cNvPr id="6" name="TextBox 5">
            <a:extLst>
              <a:ext uri="{FF2B5EF4-FFF2-40B4-BE49-F238E27FC236}">
                <a16:creationId xmlns:a16="http://schemas.microsoft.com/office/drawing/2014/main" id="{ED08C6EB-8B47-9E3B-25B8-F61F463B4ACA}"/>
              </a:ext>
            </a:extLst>
          </p:cNvPr>
          <p:cNvSpPr txBox="1"/>
          <p:nvPr/>
        </p:nvSpPr>
        <p:spPr>
          <a:xfrm>
            <a:off x="0" y="2671393"/>
            <a:ext cx="1558139" cy="1200329"/>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PCA of TAG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embds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F4490ACA-07D7-1907-8FD0-D400F254EEFD}"/>
              </a:ext>
            </a:extLst>
          </p:cNvPr>
          <p:cNvSpPr txBox="1"/>
          <p:nvPr/>
        </p:nvSpPr>
        <p:spPr>
          <a:xfrm>
            <a:off x="0" y="4353458"/>
            <a:ext cx="1558139" cy="1200329"/>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Real</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Layout</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Pos</a:t>
            </a:r>
          </a:p>
        </p:txBody>
      </p:sp>
      <p:sp>
        <p:nvSpPr>
          <p:cNvPr id="8" name="Slide Number Placeholder 7">
            <a:extLst>
              <a:ext uri="{FF2B5EF4-FFF2-40B4-BE49-F238E27FC236}">
                <a16:creationId xmlns:a16="http://schemas.microsoft.com/office/drawing/2014/main" id="{6F1281FC-63A3-07B2-227D-CB475F16A69D}"/>
              </a:ext>
            </a:extLst>
          </p:cNvPr>
          <p:cNvSpPr>
            <a:spLocks noGrp="1"/>
          </p:cNvSpPr>
          <p:nvPr>
            <p:ph type="sldNum" sz="quarter" idx="12"/>
          </p:nvPr>
        </p:nvSpPr>
        <p:spPr/>
        <p:txBody>
          <a:bodyPr/>
          <a:lstStyle/>
          <a:p>
            <a:fld id="{3B262475-B39C-4809-B838-6955B4973FE0}" type="slidenum">
              <a:rPr lang="en-US" smtClean="0"/>
              <a:t>25</a:t>
            </a:fld>
            <a:endParaRPr lang="en-US"/>
          </a:p>
        </p:txBody>
      </p:sp>
    </p:spTree>
    <p:extLst>
      <p:ext uri="{BB962C8B-B14F-4D97-AF65-F5344CB8AC3E}">
        <p14:creationId xmlns:p14="http://schemas.microsoft.com/office/powerpoint/2010/main" val="219333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53C-00DF-2140-3AC0-AEAA14377217}"/>
              </a:ext>
            </a:extLst>
          </p:cNvPr>
          <p:cNvSpPr>
            <a:spLocks noGrp="1"/>
          </p:cNvSpPr>
          <p:nvPr>
            <p:ph type="title"/>
          </p:nvPr>
        </p:nvSpPr>
        <p:spPr/>
        <p:txBody>
          <a:bodyPr/>
          <a:lstStyle/>
          <a:p>
            <a:r>
              <a:rPr lang="en-US" dirty="0"/>
              <a:t>Case Study 1: Predicting Layout Matching </a:t>
            </a:r>
          </a:p>
        </p:txBody>
      </p:sp>
      <p:sp>
        <p:nvSpPr>
          <p:cNvPr id="3" name="Content Placeholder 2">
            <a:extLst>
              <a:ext uri="{FF2B5EF4-FFF2-40B4-BE49-F238E27FC236}">
                <a16:creationId xmlns:a16="http://schemas.microsoft.com/office/drawing/2014/main" id="{1ED985C0-A756-ABC9-F4A0-ECDCB1A4AE7F}"/>
              </a:ext>
            </a:extLst>
          </p:cNvPr>
          <p:cNvSpPr>
            <a:spLocks noGrp="1"/>
          </p:cNvSpPr>
          <p:nvPr>
            <p:ph idx="1"/>
          </p:nvPr>
        </p:nvSpPr>
        <p:spPr/>
        <p:txBody>
          <a:bodyPr/>
          <a:lstStyle/>
          <a:p>
            <a:r>
              <a:rPr lang="en-US" dirty="0"/>
              <a:t>Accuracy on predicting whether two instances are matched in manual layouts</a:t>
            </a:r>
          </a:p>
        </p:txBody>
      </p:sp>
      <p:graphicFrame>
        <p:nvGraphicFramePr>
          <p:cNvPr id="4" name="Table 3">
            <a:extLst>
              <a:ext uri="{FF2B5EF4-FFF2-40B4-BE49-F238E27FC236}">
                <a16:creationId xmlns:a16="http://schemas.microsoft.com/office/drawing/2014/main" id="{D15BC147-34C6-29FB-EBA3-CB8FBFA8281B}"/>
              </a:ext>
            </a:extLst>
          </p:cNvPr>
          <p:cNvGraphicFramePr>
            <a:graphicFrameLocks noGrp="1"/>
          </p:cNvGraphicFramePr>
          <p:nvPr>
            <p:extLst>
              <p:ext uri="{D42A27DB-BD31-4B8C-83A1-F6EECF244321}">
                <p14:modId xmlns:p14="http://schemas.microsoft.com/office/powerpoint/2010/main" val="2922997107"/>
              </p:ext>
            </p:extLst>
          </p:nvPr>
        </p:nvGraphicFramePr>
        <p:xfrm>
          <a:off x="773710" y="2910027"/>
          <a:ext cx="7663158" cy="3484006"/>
        </p:xfrm>
        <a:graphic>
          <a:graphicData uri="http://schemas.openxmlformats.org/drawingml/2006/table">
            <a:tbl>
              <a:tblPr firstRow="1" bandRow="1">
                <a:tableStyleId>{912C8C85-51F0-491E-9774-3900AFEF0FD7}</a:tableStyleId>
              </a:tblPr>
              <a:tblGrid>
                <a:gridCol w="1199583">
                  <a:extLst>
                    <a:ext uri="{9D8B030D-6E8A-4147-A177-3AD203B41FA5}">
                      <a16:colId xmlns:a16="http://schemas.microsoft.com/office/drawing/2014/main" val="2516160100"/>
                    </a:ext>
                  </a:extLst>
                </a:gridCol>
                <a:gridCol w="1081677">
                  <a:extLst>
                    <a:ext uri="{9D8B030D-6E8A-4147-A177-3AD203B41FA5}">
                      <a16:colId xmlns:a16="http://schemas.microsoft.com/office/drawing/2014/main" val="2229951454"/>
                    </a:ext>
                  </a:extLst>
                </a:gridCol>
                <a:gridCol w="1084641">
                  <a:extLst>
                    <a:ext uri="{9D8B030D-6E8A-4147-A177-3AD203B41FA5}">
                      <a16:colId xmlns:a16="http://schemas.microsoft.com/office/drawing/2014/main" val="1921807151"/>
                    </a:ext>
                  </a:extLst>
                </a:gridCol>
                <a:gridCol w="1432419">
                  <a:extLst>
                    <a:ext uri="{9D8B030D-6E8A-4147-A177-3AD203B41FA5}">
                      <a16:colId xmlns:a16="http://schemas.microsoft.com/office/drawing/2014/main" val="3746508075"/>
                    </a:ext>
                  </a:extLst>
                </a:gridCol>
                <a:gridCol w="1432419">
                  <a:extLst>
                    <a:ext uri="{9D8B030D-6E8A-4147-A177-3AD203B41FA5}">
                      <a16:colId xmlns:a16="http://schemas.microsoft.com/office/drawing/2014/main" val="3302831178"/>
                    </a:ext>
                  </a:extLst>
                </a:gridCol>
                <a:gridCol w="1432419">
                  <a:extLst>
                    <a:ext uri="{9D8B030D-6E8A-4147-A177-3AD203B41FA5}">
                      <a16:colId xmlns:a16="http://schemas.microsoft.com/office/drawing/2014/main" val="2217131424"/>
                    </a:ext>
                  </a:extLst>
                </a:gridCol>
              </a:tblGrid>
              <a:tr h="492323">
                <a:tc>
                  <a:txBody>
                    <a:bodyPr/>
                    <a:lstStyle/>
                    <a:p>
                      <a:endParaRPr lang="en-US" sz="2000" dirty="0"/>
                    </a:p>
                  </a:txBody>
                  <a:tcPr marL="121920" marR="121920" marT="60960" marB="60960"/>
                </a:tc>
                <a:tc>
                  <a:txBody>
                    <a:bodyPr/>
                    <a:lstStyle/>
                    <a:p>
                      <a:r>
                        <a:rPr lang="en-US" sz="2000" dirty="0"/>
                        <a:t>ACC</a:t>
                      </a:r>
                      <a:endParaRPr lang="en-US" sz="2000" baseline="300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TPR</a:t>
                      </a:r>
                    </a:p>
                  </a:txBody>
                  <a:tcPr marL="121920" marR="121920" marT="60960" marB="60960"/>
                </a:tc>
                <a:tc>
                  <a:txBody>
                    <a:bodyPr/>
                    <a:lstStyle/>
                    <a:p>
                      <a:r>
                        <a:rPr lang="en-US" sz="2000" dirty="0"/>
                        <a:t>FPR</a:t>
                      </a:r>
                    </a:p>
                  </a:txBody>
                  <a:tcPr marL="121920" marR="121920" marT="60960" marB="60960"/>
                </a:tc>
                <a:tc>
                  <a:txBody>
                    <a:bodyPr/>
                    <a:lstStyle/>
                    <a:p>
                      <a:r>
                        <a:rPr lang="en-US" sz="2000" dirty="0"/>
                        <a:t>PPV</a:t>
                      </a:r>
                    </a:p>
                  </a:txBody>
                  <a:tcPr marL="121920" marR="121920" marT="60960" marB="60960"/>
                </a:tc>
                <a:tc>
                  <a:txBody>
                    <a:bodyPr/>
                    <a:lstStyle/>
                    <a:p>
                      <a:r>
                        <a:rPr lang="en-US" sz="2000" dirty="0"/>
                        <a:t>F</a:t>
                      </a:r>
                      <a:r>
                        <a:rPr lang="en-US" sz="2000" baseline="-25000" dirty="0"/>
                        <a:t>1</a:t>
                      </a:r>
                    </a:p>
                  </a:txBody>
                  <a:tcPr marL="121920" marR="121920" marT="60960" marB="60960"/>
                </a:tc>
                <a:extLst>
                  <a:ext uri="{0D108BD9-81ED-4DB2-BD59-A6C34878D82A}">
                    <a16:rowId xmlns:a16="http://schemas.microsoft.com/office/drawing/2014/main" val="1676540122"/>
                  </a:ext>
                </a:extLst>
              </a:tr>
              <a:tr h="492323">
                <a:tc>
                  <a:txBody>
                    <a:bodyPr/>
                    <a:lstStyle/>
                    <a:p>
                      <a:r>
                        <a:rPr lang="en-US" sz="2000" dirty="0"/>
                        <a:t>DAC’21</a:t>
                      </a:r>
                    </a:p>
                  </a:txBody>
                  <a:tcPr marL="121920" marR="121920" marT="60960" marB="60960"/>
                </a:tc>
                <a:tc>
                  <a:txBody>
                    <a:bodyPr/>
                    <a:lstStyle/>
                    <a:p>
                      <a:r>
                        <a:rPr lang="en-US" sz="2000" dirty="0">
                          <a:solidFill>
                            <a:schemeClr val="tx1"/>
                          </a:solidFill>
                        </a:rPr>
                        <a:t>0.805</a:t>
                      </a:r>
                    </a:p>
                  </a:txBody>
                  <a:tcPr marL="121920" marR="121920" marT="60960" marB="60960"/>
                </a:tc>
                <a:tc>
                  <a:txBody>
                    <a:bodyPr/>
                    <a:lstStyle/>
                    <a:p>
                      <a:r>
                        <a:rPr lang="en-US" sz="2000" dirty="0">
                          <a:solidFill>
                            <a:schemeClr val="tx1"/>
                          </a:solidFill>
                        </a:rPr>
                        <a:t>0.724</a:t>
                      </a:r>
                    </a:p>
                  </a:txBody>
                  <a:tcPr marL="121920" marR="121920" marT="60960" marB="60960"/>
                </a:tc>
                <a:tc>
                  <a:txBody>
                    <a:bodyPr/>
                    <a:lstStyle/>
                    <a:p>
                      <a:r>
                        <a:rPr lang="en-US" sz="2000" dirty="0">
                          <a:solidFill>
                            <a:srgbClr val="FF0000"/>
                          </a:solidFill>
                        </a:rPr>
                        <a:t>0.086</a:t>
                      </a:r>
                    </a:p>
                  </a:txBody>
                  <a:tcPr marL="121920" marR="121920" marT="60960" marB="60960"/>
                </a:tc>
                <a:tc>
                  <a:txBody>
                    <a:bodyPr/>
                    <a:lstStyle/>
                    <a:p>
                      <a:r>
                        <a:rPr lang="en-US" sz="2000" dirty="0">
                          <a:solidFill>
                            <a:srgbClr val="FF0000"/>
                          </a:solidFill>
                        </a:rPr>
                        <a:t>0.919</a:t>
                      </a:r>
                    </a:p>
                  </a:txBody>
                  <a:tcPr marL="121920" marR="121920" marT="60960" marB="60960"/>
                </a:tc>
                <a:tc>
                  <a:txBody>
                    <a:bodyPr/>
                    <a:lstStyle/>
                    <a:p>
                      <a:r>
                        <a:rPr lang="en-US" sz="2000" dirty="0">
                          <a:solidFill>
                            <a:schemeClr val="tx1"/>
                          </a:solidFill>
                        </a:rPr>
                        <a:t>0.810</a:t>
                      </a:r>
                    </a:p>
                  </a:txBody>
                  <a:tcPr marL="121920" marR="121920" marT="60960" marB="60960"/>
                </a:tc>
                <a:extLst>
                  <a:ext uri="{0D108BD9-81ED-4DB2-BD59-A6C34878D82A}">
                    <a16:rowId xmlns:a16="http://schemas.microsoft.com/office/drawing/2014/main" val="2299542941"/>
                  </a:ext>
                </a:extLst>
              </a:tr>
              <a:tr h="492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GNN Only</a:t>
                      </a:r>
                    </a:p>
                  </a:txBody>
                  <a:tcPr marL="121920" marR="121920" marT="60960" marB="60960"/>
                </a:tc>
                <a:tc>
                  <a:txBody>
                    <a:bodyPr/>
                    <a:lstStyle/>
                    <a:p>
                      <a:r>
                        <a:rPr lang="en-US" sz="2000" dirty="0"/>
                        <a:t>0.731</a:t>
                      </a:r>
                    </a:p>
                  </a:txBody>
                  <a:tcPr marL="121920" marR="121920" marT="60960" marB="60960"/>
                </a:tc>
                <a:tc>
                  <a:txBody>
                    <a:bodyPr/>
                    <a:lstStyle/>
                    <a:p>
                      <a:r>
                        <a:rPr lang="en-US" sz="2000" dirty="0">
                          <a:solidFill>
                            <a:schemeClr val="tx1"/>
                          </a:solidFill>
                        </a:rPr>
                        <a:t>0.706</a:t>
                      </a:r>
                    </a:p>
                  </a:txBody>
                  <a:tcPr marL="121920" marR="121920" marT="60960" marB="60960"/>
                </a:tc>
                <a:tc>
                  <a:txBody>
                    <a:bodyPr/>
                    <a:lstStyle/>
                    <a:p>
                      <a:r>
                        <a:rPr lang="en-US" sz="2000" dirty="0">
                          <a:solidFill>
                            <a:schemeClr val="tx1"/>
                          </a:solidFill>
                        </a:rPr>
                        <a:t>0.246</a:t>
                      </a:r>
                    </a:p>
                  </a:txBody>
                  <a:tcPr marL="121920" marR="121920" marT="60960" marB="60960"/>
                </a:tc>
                <a:tc>
                  <a:txBody>
                    <a:bodyPr/>
                    <a:lstStyle/>
                    <a:p>
                      <a:r>
                        <a:rPr lang="en-US" sz="2000" dirty="0">
                          <a:solidFill>
                            <a:schemeClr val="tx1"/>
                          </a:solidFill>
                        </a:rPr>
                        <a:t>0.730</a:t>
                      </a:r>
                    </a:p>
                  </a:txBody>
                  <a:tcPr marL="121920" marR="121920" marT="60960" marB="60960"/>
                </a:tc>
                <a:tc>
                  <a:txBody>
                    <a:bodyPr/>
                    <a:lstStyle/>
                    <a:p>
                      <a:r>
                        <a:rPr lang="en-US" sz="2000" dirty="0">
                          <a:solidFill>
                            <a:schemeClr val="tx1"/>
                          </a:solidFill>
                        </a:rPr>
                        <a:t>0.718</a:t>
                      </a:r>
                    </a:p>
                  </a:txBody>
                  <a:tcPr marL="121920" marR="121920" marT="60960" marB="60960"/>
                </a:tc>
                <a:extLst>
                  <a:ext uri="{0D108BD9-81ED-4DB2-BD59-A6C34878D82A}">
                    <a16:rowId xmlns:a16="http://schemas.microsoft.com/office/drawing/2014/main" val="4222669850"/>
                  </a:ext>
                </a:extLst>
              </a:tr>
              <a:tr h="568960">
                <a:tc>
                  <a:txBody>
                    <a:bodyPr/>
                    <a:lstStyle/>
                    <a:p>
                      <a:r>
                        <a:rPr lang="en-US" sz="2000" dirty="0"/>
                        <a:t>TAG from Scratch</a:t>
                      </a:r>
                    </a:p>
                  </a:txBody>
                  <a:tcPr marL="121920" marR="121920" marT="60960" marB="60960"/>
                </a:tc>
                <a:tc>
                  <a:txBody>
                    <a:bodyPr/>
                    <a:lstStyle/>
                    <a:p>
                      <a:r>
                        <a:rPr lang="en-US" sz="2000" dirty="0"/>
                        <a:t>0.730</a:t>
                      </a:r>
                    </a:p>
                  </a:txBody>
                  <a:tcPr marL="121920" marR="121920" marT="60960" marB="60960"/>
                </a:tc>
                <a:tc>
                  <a:txBody>
                    <a:bodyPr/>
                    <a:lstStyle/>
                    <a:p>
                      <a:r>
                        <a:rPr lang="en-US" sz="2000" dirty="0">
                          <a:solidFill>
                            <a:schemeClr val="tx1"/>
                          </a:solidFill>
                        </a:rPr>
                        <a:t>0.666</a:t>
                      </a:r>
                    </a:p>
                  </a:txBody>
                  <a:tcPr marL="121920" marR="121920" marT="60960" marB="60960"/>
                </a:tc>
                <a:tc>
                  <a:txBody>
                    <a:bodyPr/>
                    <a:lstStyle/>
                    <a:p>
                      <a:r>
                        <a:rPr lang="en-US" sz="2000" dirty="0">
                          <a:solidFill>
                            <a:schemeClr val="tx1"/>
                          </a:solidFill>
                        </a:rPr>
                        <a:t>0.208</a:t>
                      </a:r>
                    </a:p>
                  </a:txBody>
                  <a:tcPr marL="121920" marR="121920" marT="60960" marB="60960"/>
                </a:tc>
                <a:tc>
                  <a:txBody>
                    <a:bodyPr/>
                    <a:lstStyle/>
                    <a:p>
                      <a:r>
                        <a:rPr lang="en-US" sz="2000" dirty="0">
                          <a:solidFill>
                            <a:schemeClr val="tx1"/>
                          </a:solidFill>
                        </a:rPr>
                        <a:t>0.751</a:t>
                      </a:r>
                    </a:p>
                  </a:txBody>
                  <a:tcPr marL="121920" marR="121920" marT="60960" marB="60960"/>
                </a:tc>
                <a:tc>
                  <a:txBody>
                    <a:bodyPr/>
                    <a:lstStyle/>
                    <a:p>
                      <a:r>
                        <a:rPr lang="en-US" sz="2000" dirty="0">
                          <a:solidFill>
                            <a:schemeClr val="tx1"/>
                          </a:solidFill>
                        </a:rPr>
                        <a:t>0.706</a:t>
                      </a:r>
                    </a:p>
                  </a:txBody>
                  <a:tcPr marL="121920" marR="121920" marT="60960" marB="60960"/>
                </a:tc>
                <a:extLst>
                  <a:ext uri="{0D108BD9-81ED-4DB2-BD59-A6C34878D82A}">
                    <a16:rowId xmlns:a16="http://schemas.microsoft.com/office/drawing/2014/main" val="2160206640"/>
                  </a:ext>
                </a:extLst>
              </a:tr>
              <a:tr h="568960">
                <a:tc>
                  <a:txBody>
                    <a:bodyPr/>
                    <a:lstStyle/>
                    <a:p>
                      <a:r>
                        <a:rPr lang="en-US" sz="2000" dirty="0"/>
                        <a:t>TAG Pre-trained</a:t>
                      </a:r>
                    </a:p>
                  </a:txBody>
                  <a:tcPr marL="121920" marR="121920" marT="60960" marB="60960"/>
                </a:tc>
                <a:tc>
                  <a:txBody>
                    <a:bodyPr/>
                    <a:lstStyle/>
                    <a:p>
                      <a:r>
                        <a:rPr lang="en-US" sz="2000" dirty="0">
                          <a:solidFill>
                            <a:srgbClr val="FF0000"/>
                          </a:solidFill>
                        </a:rPr>
                        <a:t>0.833</a:t>
                      </a:r>
                    </a:p>
                  </a:txBody>
                  <a:tcPr marL="121920" marR="121920" marT="60960" marB="60960"/>
                </a:tc>
                <a:tc>
                  <a:txBody>
                    <a:bodyPr/>
                    <a:lstStyle/>
                    <a:p>
                      <a:r>
                        <a:rPr lang="en-US" sz="2000" dirty="0">
                          <a:solidFill>
                            <a:srgbClr val="FF0000"/>
                          </a:solidFill>
                        </a:rPr>
                        <a:t>0.915</a:t>
                      </a:r>
                    </a:p>
                  </a:txBody>
                  <a:tcPr marL="121920" marR="121920" marT="60960" marB="60960"/>
                </a:tc>
                <a:tc>
                  <a:txBody>
                    <a:bodyPr/>
                    <a:lstStyle/>
                    <a:p>
                      <a:r>
                        <a:rPr lang="en-US" sz="2000" dirty="0">
                          <a:solidFill>
                            <a:schemeClr val="tx1"/>
                          </a:solidFill>
                        </a:rPr>
                        <a:t>0.244</a:t>
                      </a:r>
                    </a:p>
                  </a:txBody>
                  <a:tcPr marL="121920" marR="121920" marT="60960" marB="60960"/>
                </a:tc>
                <a:tc>
                  <a:txBody>
                    <a:bodyPr/>
                    <a:lstStyle/>
                    <a:p>
                      <a:r>
                        <a:rPr lang="en-US" sz="2000" dirty="0">
                          <a:solidFill>
                            <a:schemeClr val="tx1"/>
                          </a:solidFill>
                        </a:rPr>
                        <a:t>0.780</a:t>
                      </a:r>
                    </a:p>
                  </a:txBody>
                  <a:tcPr marL="121920" marR="121920" marT="60960" marB="60960"/>
                </a:tc>
                <a:tc>
                  <a:txBody>
                    <a:bodyPr/>
                    <a:lstStyle/>
                    <a:p>
                      <a:r>
                        <a:rPr lang="en-US" sz="2000" dirty="0">
                          <a:solidFill>
                            <a:srgbClr val="FF0000"/>
                          </a:solidFill>
                        </a:rPr>
                        <a:t>0.842</a:t>
                      </a:r>
                    </a:p>
                  </a:txBody>
                  <a:tcPr marL="121920" marR="121920" marT="60960" marB="60960"/>
                </a:tc>
                <a:extLst>
                  <a:ext uri="{0D108BD9-81ED-4DB2-BD59-A6C34878D82A}">
                    <a16:rowId xmlns:a16="http://schemas.microsoft.com/office/drawing/2014/main" val="1339700962"/>
                  </a:ext>
                </a:extLst>
              </a:tr>
            </a:tbl>
          </a:graphicData>
        </a:graphic>
      </p:graphicFrame>
      <p:sp>
        <p:nvSpPr>
          <p:cNvPr id="5" name="Slide Number Placeholder 4">
            <a:extLst>
              <a:ext uri="{FF2B5EF4-FFF2-40B4-BE49-F238E27FC236}">
                <a16:creationId xmlns:a16="http://schemas.microsoft.com/office/drawing/2014/main" id="{AE04B052-E8F3-06F3-F1DE-9D4BA8178D6B}"/>
              </a:ext>
            </a:extLst>
          </p:cNvPr>
          <p:cNvSpPr>
            <a:spLocks noGrp="1"/>
          </p:cNvSpPr>
          <p:nvPr>
            <p:ph type="sldNum" sz="quarter" idx="12"/>
          </p:nvPr>
        </p:nvSpPr>
        <p:spPr/>
        <p:txBody>
          <a:bodyPr/>
          <a:lstStyle/>
          <a:p>
            <a:fld id="{3B262475-B39C-4809-B838-6955B4973FE0}" type="slidenum">
              <a:rPr lang="en-US" smtClean="0"/>
              <a:t>26</a:t>
            </a:fld>
            <a:endParaRPr lang="en-US"/>
          </a:p>
        </p:txBody>
      </p:sp>
    </p:spTree>
    <p:extLst>
      <p:ext uri="{BB962C8B-B14F-4D97-AF65-F5344CB8AC3E}">
        <p14:creationId xmlns:p14="http://schemas.microsoft.com/office/powerpoint/2010/main" val="3467380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53C-00DF-2140-3AC0-AEAA14377217}"/>
              </a:ext>
            </a:extLst>
          </p:cNvPr>
          <p:cNvSpPr>
            <a:spLocks noGrp="1"/>
          </p:cNvSpPr>
          <p:nvPr>
            <p:ph type="title"/>
          </p:nvPr>
        </p:nvSpPr>
        <p:spPr/>
        <p:txBody>
          <a:bodyPr/>
          <a:lstStyle/>
          <a:p>
            <a:r>
              <a:rPr lang="en-US" dirty="0"/>
              <a:t>Case Study 2: Predicting Wirelength</a:t>
            </a:r>
          </a:p>
        </p:txBody>
      </p:sp>
      <p:sp>
        <p:nvSpPr>
          <p:cNvPr id="3" name="Content Placeholder 2">
            <a:extLst>
              <a:ext uri="{FF2B5EF4-FFF2-40B4-BE49-F238E27FC236}">
                <a16:creationId xmlns:a16="http://schemas.microsoft.com/office/drawing/2014/main" id="{1ED985C0-A756-ABC9-F4A0-ECDCB1A4AE7F}"/>
              </a:ext>
            </a:extLst>
          </p:cNvPr>
          <p:cNvSpPr>
            <a:spLocks noGrp="1"/>
          </p:cNvSpPr>
          <p:nvPr>
            <p:ph idx="1"/>
          </p:nvPr>
        </p:nvSpPr>
        <p:spPr/>
        <p:txBody>
          <a:bodyPr/>
          <a:lstStyle/>
          <a:p>
            <a:r>
              <a:rPr lang="en-US" dirty="0"/>
              <a:t>Accuracy on predicting the normalized wirelength of a net</a:t>
            </a:r>
          </a:p>
        </p:txBody>
      </p:sp>
      <p:graphicFrame>
        <p:nvGraphicFramePr>
          <p:cNvPr id="4" name="Table 3">
            <a:extLst>
              <a:ext uri="{FF2B5EF4-FFF2-40B4-BE49-F238E27FC236}">
                <a16:creationId xmlns:a16="http://schemas.microsoft.com/office/drawing/2014/main" id="{D15BC147-34C6-29FB-EBA3-CB8FBFA8281B}"/>
              </a:ext>
            </a:extLst>
          </p:cNvPr>
          <p:cNvGraphicFramePr>
            <a:graphicFrameLocks noGrp="1"/>
          </p:cNvGraphicFramePr>
          <p:nvPr>
            <p:extLst>
              <p:ext uri="{D42A27DB-BD31-4B8C-83A1-F6EECF244321}">
                <p14:modId xmlns:p14="http://schemas.microsoft.com/office/powerpoint/2010/main" val="2502559399"/>
              </p:ext>
            </p:extLst>
          </p:nvPr>
        </p:nvGraphicFramePr>
        <p:xfrm>
          <a:off x="773711" y="2910027"/>
          <a:ext cx="5685464" cy="2940009"/>
        </p:xfrm>
        <a:graphic>
          <a:graphicData uri="http://schemas.openxmlformats.org/drawingml/2006/table">
            <a:tbl>
              <a:tblPr firstRow="1" bandRow="1">
                <a:tableStyleId>{912C8C85-51F0-491E-9774-3900AFEF0FD7}</a:tableStyleId>
              </a:tblPr>
              <a:tblGrid>
                <a:gridCol w="1421367">
                  <a:extLst>
                    <a:ext uri="{9D8B030D-6E8A-4147-A177-3AD203B41FA5}">
                      <a16:colId xmlns:a16="http://schemas.microsoft.com/office/drawing/2014/main" val="2516160100"/>
                    </a:ext>
                  </a:extLst>
                </a:gridCol>
                <a:gridCol w="1281665">
                  <a:extLst>
                    <a:ext uri="{9D8B030D-6E8A-4147-A177-3AD203B41FA5}">
                      <a16:colId xmlns:a16="http://schemas.microsoft.com/office/drawing/2014/main" val="2229951454"/>
                    </a:ext>
                  </a:extLst>
                </a:gridCol>
                <a:gridCol w="1285179">
                  <a:extLst>
                    <a:ext uri="{9D8B030D-6E8A-4147-A177-3AD203B41FA5}">
                      <a16:colId xmlns:a16="http://schemas.microsoft.com/office/drawing/2014/main" val="1921807151"/>
                    </a:ext>
                  </a:extLst>
                </a:gridCol>
                <a:gridCol w="1697253">
                  <a:extLst>
                    <a:ext uri="{9D8B030D-6E8A-4147-A177-3AD203B41FA5}">
                      <a16:colId xmlns:a16="http://schemas.microsoft.com/office/drawing/2014/main" val="3746508075"/>
                    </a:ext>
                  </a:extLst>
                </a:gridCol>
              </a:tblGrid>
              <a:tr h="492323">
                <a:tc>
                  <a:txBody>
                    <a:bodyPr/>
                    <a:lstStyle/>
                    <a:p>
                      <a:endParaRPr lang="en-US" sz="1500" dirty="0"/>
                    </a:p>
                  </a:txBody>
                  <a:tcPr marL="121920" marR="121920" marT="60960" marB="60960"/>
                </a:tc>
                <a:tc>
                  <a:txBody>
                    <a:bodyPr/>
                    <a:lstStyle/>
                    <a:p>
                      <a:r>
                        <a:rPr lang="en-US" sz="1500" dirty="0"/>
                        <a:t>R</a:t>
                      </a:r>
                      <a:r>
                        <a:rPr lang="en-US" sz="1500" baseline="30000" dirty="0"/>
                        <a:t>2</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dirty="0"/>
                        <a:t>MAE</a:t>
                      </a:r>
                    </a:p>
                  </a:txBody>
                  <a:tcPr marL="121920" marR="121920" marT="60960" marB="60960"/>
                </a:tc>
                <a:tc>
                  <a:txBody>
                    <a:bodyPr/>
                    <a:lstStyle/>
                    <a:p>
                      <a:r>
                        <a:rPr lang="en-US" sz="1500" dirty="0" err="1"/>
                        <a:t>sMAPE</a:t>
                      </a:r>
                      <a:endParaRPr lang="en-US" sz="1500" dirty="0"/>
                    </a:p>
                  </a:txBody>
                  <a:tcPr marL="121920" marR="121920" marT="60960" marB="60960"/>
                </a:tc>
                <a:extLst>
                  <a:ext uri="{0D108BD9-81ED-4DB2-BD59-A6C34878D82A}">
                    <a16:rowId xmlns:a16="http://schemas.microsoft.com/office/drawing/2014/main" val="1676540122"/>
                  </a:ext>
                </a:extLst>
              </a:tr>
              <a:tr h="492323">
                <a:tc>
                  <a:txBody>
                    <a:bodyPr/>
                    <a:lstStyle/>
                    <a:p>
                      <a:r>
                        <a:rPr lang="en-US" sz="2000" dirty="0"/>
                        <a:t>DAC’21</a:t>
                      </a:r>
                    </a:p>
                  </a:txBody>
                  <a:tcPr marL="121920" marR="121920" marT="60960" marB="60960"/>
                </a:tc>
                <a:tc>
                  <a:txBody>
                    <a:bodyPr/>
                    <a:lstStyle/>
                    <a:p>
                      <a:r>
                        <a:rPr lang="en-US" sz="2000" dirty="0">
                          <a:solidFill>
                            <a:schemeClr val="tx1"/>
                          </a:solidFill>
                        </a:rPr>
                        <a:t>0.203</a:t>
                      </a:r>
                    </a:p>
                  </a:txBody>
                  <a:tcPr marL="121920" marR="121920" marT="60960" marB="60960"/>
                </a:tc>
                <a:tc>
                  <a:txBody>
                    <a:bodyPr/>
                    <a:lstStyle/>
                    <a:p>
                      <a:r>
                        <a:rPr lang="en-US" sz="2000" dirty="0">
                          <a:solidFill>
                            <a:schemeClr val="tx1"/>
                          </a:solidFill>
                        </a:rPr>
                        <a:t>0.198</a:t>
                      </a:r>
                    </a:p>
                  </a:txBody>
                  <a:tcPr marL="121920" marR="121920" marT="60960" marB="60960"/>
                </a:tc>
                <a:tc>
                  <a:txBody>
                    <a:bodyPr/>
                    <a:lstStyle/>
                    <a:p>
                      <a:r>
                        <a:rPr lang="en-US" sz="2000" dirty="0">
                          <a:solidFill>
                            <a:schemeClr val="tx1"/>
                          </a:solidFill>
                        </a:rPr>
                        <a:t>0.520</a:t>
                      </a:r>
                    </a:p>
                  </a:txBody>
                  <a:tcPr marL="121920" marR="121920" marT="60960" marB="60960"/>
                </a:tc>
                <a:extLst>
                  <a:ext uri="{0D108BD9-81ED-4DB2-BD59-A6C34878D82A}">
                    <a16:rowId xmlns:a16="http://schemas.microsoft.com/office/drawing/2014/main" val="2299542941"/>
                  </a:ext>
                </a:extLst>
              </a:tr>
              <a:tr h="492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GNN Only</a:t>
                      </a:r>
                    </a:p>
                  </a:txBody>
                  <a:tcPr marL="121920" marR="121920" marT="60960" marB="60960"/>
                </a:tc>
                <a:tc>
                  <a:txBody>
                    <a:bodyPr/>
                    <a:lstStyle/>
                    <a:p>
                      <a:r>
                        <a:rPr lang="en-US" sz="2000" dirty="0"/>
                        <a:t>0.027</a:t>
                      </a:r>
                    </a:p>
                  </a:txBody>
                  <a:tcPr marL="121920" marR="121920" marT="60960" marB="60960"/>
                </a:tc>
                <a:tc>
                  <a:txBody>
                    <a:bodyPr/>
                    <a:lstStyle/>
                    <a:p>
                      <a:r>
                        <a:rPr lang="en-US" sz="2000" dirty="0">
                          <a:solidFill>
                            <a:schemeClr val="tx1"/>
                          </a:solidFill>
                        </a:rPr>
                        <a:t>0.219</a:t>
                      </a:r>
                    </a:p>
                  </a:txBody>
                  <a:tcPr marL="121920" marR="121920" marT="60960" marB="60960"/>
                </a:tc>
                <a:tc>
                  <a:txBody>
                    <a:bodyPr/>
                    <a:lstStyle/>
                    <a:p>
                      <a:r>
                        <a:rPr lang="en-US" sz="2000" dirty="0">
                          <a:solidFill>
                            <a:schemeClr val="tx1"/>
                          </a:solidFill>
                        </a:rPr>
                        <a:t>0.566</a:t>
                      </a:r>
                    </a:p>
                  </a:txBody>
                  <a:tcPr marL="121920" marR="121920" marT="60960" marB="60960"/>
                </a:tc>
                <a:extLst>
                  <a:ext uri="{0D108BD9-81ED-4DB2-BD59-A6C34878D82A}">
                    <a16:rowId xmlns:a16="http://schemas.microsoft.com/office/drawing/2014/main" val="4222669850"/>
                  </a:ext>
                </a:extLst>
              </a:tr>
              <a:tr h="568960">
                <a:tc>
                  <a:txBody>
                    <a:bodyPr/>
                    <a:lstStyle/>
                    <a:p>
                      <a:r>
                        <a:rPr lang="en-US" sz="2000" dirty="0"/>
                        <a:t>TAG from Scratch</a:t>
                      </a:r>
                    </a:p>
                  </a:txBody>
                  <a:tcPr marL="121920" marR="121920" marT="60960" marB="60960"/>
                </a:tc>
                <a:tc>
                  <a:txBody>
                    <a:bodyPr/>
                    <a:lstStyle/>
                    <a:p>
                      <a:r>
                        <a:rPr lang="en-US" sz="2000" dirty="0"/>
                        <a:t>0.153</a:t>
                      </a:r>
                    </a:p>
                  </a:txBody>
                  <a:tcPr marL="121920" marR="121920" marT="60960" marB="60960"/>
                </a:tc>
                <a:tc>
                  <a:txBody>
                    <a:bodyPr/>
                    <a:lstStyle/>
                    <a:p>
                      <a:r>
                        <a:rPr lang="en-US" sz="2000" dirty="0">
                          <a:solidFill>
                            <a:schemeClr val="tx1"/>
                          </a:solidFill>
                        </a:rPr>
                        <a:t>0.212</a:t>
                      </a:r>
                    </a:p>
                  </a:txBody>
                  <a:tcPr marL="121920" marR="121920" marT="60960" marB="60960"/>
                </a:tc>
                <a:tc>
                  <a:txBody>
                    <a:bodyPr/>
                    <a:lstStyle/>
                    <a:p>
                      <a:r>
                        <a:rPr lang="en-US" sz="2000" dirty="0">
                          <a:solidFill>
                            <a:schemeClr val="tx1"/>
                          </a:solidFill>
                        </a:rPr>
                        <a:t>0.543</a:t>
                      </a:r>
                    </a:p>
                  </a:txBody>
                  <a:tcPr marL="121920" marR="121920" marT="60960" marB="60960"/>
                </a:tc>
                <a:extLst>
                  <a:ext uri="{0D108BD9-81ED-4DB2-BD59-A6C34878D82A}">
                    <a16:rowId xmlns:a16="http://schemas.microsoft.com/office/drawing/2014/main" val="2160206640"/>
                  </a:ext>
                </a:extLst>
              </a:tr>
              <a:tr h="568960">
                <a:tc>
                  <a:txBody>
                    <a:bodyPr/>
                    <a:lstStyle/>
                    <a:p>
                      <a:r>
                        <a:rPr lang="en-US" sz="2000" dirty="0"/>
                        <a:t>TAG Pre-trained</a:t>
                      </a:r>
                    </a:p>
                  </a:txBody>
                  <a:tcPr marL="121920" marR="121920" marT="60960" marB="60960"/>
                </a:tc>
                <a:tc>
                  <a:txBody>
                    <a:bodyPr/>
                    <a:lstStyle/>
                    <a:p>
                      <a:r>
                        <a:rPr lang="en-US" sz="2000" dirty="0">
                          <a:solidFill>
                            <a:srgbClr val="FF0000"/>
                          </a:solidFill>
                        </a:rPr>
                        <a:t>0.570</a:t>
                      </a:r>
                    </a:p>
                  </a:txBody>
                  <a:tcPr marL="121920" marR="121920" marT="60960" marB="60960"/>
                </a:tc>
                <a:tc>
                  <a:txBody>
                    <a:bodyPr/>
                    <a:lstStyle/>
                    <a:p>
                      <a:r>
                        <a:rPr lang="en-US" sz="2000" dirty="0">
                          <a:solidFill>
                            <a:srgbClr val="FF0000"/>
                          </a:solidFill>
                        </a:rPr>
                        <a:t>0.139</a:t>
                      </a:r>
                    </a:p>
                  </a:txBody>
                  <a:tcPr marL="121920" marR="121920" marT="60960" marB="60960"/>
                </a:tc>
                <a:tc>
                  <a:txBody>
                    <a:bodyPr/>
                    <a:lstStyle/>
                    <a:p>
                      <a:r>
                        <a:rPr lang="en-US" sz="2000" dirty="0">
                          <a:solidFill>
                            <a:srgbClr val="FF0000"/>
                          </a:solidFill>
                        </a:rPr>
                        <a:t>0.469</a:t>
                      </a:r>
                    </a:p>
                  </a:txBody>
                  <a:tcPr marL="121920" marR="121920" marT="60960" marB="60960"/>
                </a:tc>
                <a:extLst>
                  <a:ext uri="{0D108BD9-81ED-4DB2-BD59-A6C34878D82A}">
                    <a16:rowId xmlns:a16="http://schemas.microsoft.com/office/drawing/2014/main" val="1339700962"/>
                  </a:ext>
                </a:extLst>
              </a:tr>
            </a:tbl>
          </a:graphicData>
        </a:graphic>
      </p:graphicFrame>
      <p:sp>
        <p:nvSpPr>
          <p:cNvPr id="5" name="Slide Number Placeholder 4">
            <a:extLst>
              <a:ext uri="{FF2B5EF4-FFF2-40B4-BE49-F238E27FC236}">
                <a16:creationId xmlns:a16="http://schemas.microsoft.com/office/drawing/2014/main" id="{7249177A-2A39-6310-CA09-815FCF710DD8}"/>
              </a:ext>
            </a:extLst>
          </p:cNvPr>
          <p:cNvSpPr>
            <a:spLocks noGrp="1"/>
          </p:cNvSpPr>
          <p:nvPr>
            <p:ph type="sldNum" sz="quarter" idx="12"/>
          </p:nvPr>
        </p:nvSpPr>
        <p:spPr/>
        <p:txBody>
          <a:bodyPr/>
          <a:lstStyle/>
          <a:p>
            <a:fld id="{3B262475-B39C-4809-B838-6955B4973FE0}" type="slidenum">
              <a:rPr lang="en-US" smtClean="0"/>
              <a:t>27</a:t>
            </a:fld>
            <a:endParaRPr lang="en-US"/>
          </a:p>
        </p:txBody>
      </p:sp>
    </p:spTree>
    <p:extLst>
      <p:ext uri="{BB962C8B-B14F-4D97-AF65-F5344CB8AC3E}">
        <p14:creationId xmlns:p14="http://schemas.microsoft.com/office/powerpoint/2010/main" val="121485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53C-00DF-2140-3AC0-AEAA14377217}"/>
              </a:ext>
            </a:extLst>
          </p:cNvPr>
          <p:cNvSpPr>
            <a:spLocks noGrp="1"/>
          </p:cNvSpPr>
          <p:nvPr>
            <p:ph type="title"/>
          </p:nvPr>
        </p:nvSpPr>
        <p:spPr/>
        <p:txBody>
          <a:bodyPr/>
          <a:lstStyle/>
          <a:p>
            <a:r>
              <a:rPr lang="en-US" dirty="0"/>
              <a:t>Case Study 3: Predicting </a:t>
            </a:r>
            <a:r>
              <a:rPr lang="en-US" dirty="0" err="1"/>
              <a:t>Parasitics</a:t>
            </a:r>
            <a:endParaRPr lang="en-US" dirty="0"/>
          </a:p>
        </p:txBody>
      </p:sp>
      <p:sp>
        <p:nvSpPr>
          <p:cNvPr id="3" name="Content Placeholder 2">
            <a:extLst>
              <a:ext uri="{FF2B5EF4-FFF2-40B4-BE49-F238E27FC236}">
                <a16:creationId xmlns:a16="http://schemas.microsoft.com/office/drawing/2014/main" id="{1ED985C0-A756-ABC9-F4A0-ECDCB1A4AE7F}"/>
              </a:ext>
            </a:extLst>
          </p:cNvPr>
          <p:cNvSpPr>
            <a:spLocks noGrp="1"/>
          </p:cNvSpPr>
          <p:nvPr>
            <p:ph idx="1"/>
          </p:nvPr>
        </p:nvSpPr>
        <p:spPr/>
        <p:txBody>
          <a:bodyPr/>
          <a:lstStyle/>
          <a:p>
            <a:r>
              <a:rPr lang="en-US" dirty="0"/>
              <a:t>Accuracy on predicting the post-layout net capacitance</a:t>
            </a:r>
          </a:p>
        </p:txBody>
      </p:sp>
      <p:graphicFrame>
        <p:nvGraphicFramePr>
          <p:cNvPr id="4" name="Table 3">
            <a:extLst>
              <a:ext uri="{FF2B5EF4-FFF2-40B4-BE49-F238E27FC236}">
                <a16:creationId xmlns:a16="http://schemas.microsoft.com/office/drawing/2014/main" id="{D15BC147-34C6-29FB-EBA3-CB8FBFA8281B}"/>
              </a:ext>
            </a:extLst>
          </p:cNvPr>
          <p:cNvGraphicFramePr>
            <a:graphicFrameLocks noGrp="1"/>
          </p:cNvGraphicFramePr>
          <p:nvPr>
            <p:extLst>
              <p:ext uri="{D42A27DB-BD31-4B8C-83A1-F6EECF244321}">
                <p14:modId xmlns:p14="http://schemas.microsoft.com/office/powerpoint/2010/main" val="484813810"/>
              </p:ext>
            </p:extLst>
          </p:nvPr>
        </p:nvGraphicFramePr>
        <p:xfrm>
          <a:off x="7211087" y="3519627"/>
          <a:ext cx="4491964" cy="1955363"/>
        </p:xfrm>
        <a:graphic>
          <a:graphicData uri="http://schemas.openxmlformats.org/drawingml/2006/table">
            <a:tbl>
              <a:tblPr firstRow="1" bandRow="1">
                <a:tableStyleId>{912C8C85-51F0-491E-9774-3900AFEF0FD7}</a:tableStyleId>
              </a:tblPr>
              <a:tblGrid>
                <a:gridCol w="1457427">
                  <a:extLst>
                    <a:ext uri="{9D8B030D-6E8A-4147-A177-3AD203B41FA5}">
                      <a16:colId xmlns:a16="http://schemas.microsoft.com/office/drawing/2014/main" val="2516160100"/>
                    </a:ext>
                  </a:extLst>
                </a:gridCol>
                <a:gridCol w="1389888">
                  <a:extLst>
                    <a:ext uri="{9D8B030D-6E8A-4147-A177-3AD203B41FA5}">
                      <a16:colId xmlns:a16="http://schemas.microsoft.com/office/drawing/2014/main" val="2229951454"/>
                    </a:ext>
                  </a:extLst>
                </a:gridCol>
                <a:gridCol w="1644649">
                  <a:extLst>
                    <a:ext uri="{9D8B030D-6E8A-4147-A177-3AD203B41FA5}">
                      <a16:colId xmlns:a16="http://schemas.microsoft.com/office/drawing/2014/main" val="1921807151"/>
                    </a:ext>
                  </a:extLst>
                </a:gridCol>
              </a:tblGrid>
              <a:tr h="492323">
                <a:tc>
                  <a:txBody>
                    <a:bodyPr/>
                    <a:lstStyle/>
                    <a:p>
                      <a:endParaRPr lang="en-US" sz="2000" dirty="0"/>
                    </a:p>
                  </a:txBody>
                  <a:tcPr marL="121920" marR="121920" marT="60960" marB="60960"/>
                </a:tc>
                <a:tc>
                  <a:txBody>
                    <a:bodyPr/>
                    <a:lstStyle/>
                    <a:p>
                      <a:r>
                        <a:rPr lang="en-US" sz="2000" dirty="0"/>
                        <a:t>Mean</a:t>
                      </a:r>
                      <a:endParaRPr lang="en-US" sz="2000" baseline="300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Geometric Mean</a:t>
                      </a:r>
                    </a:p>
                  </a:txBody>
                  <a:tcPr marL="121920" marR="121920" marT="60960" marB="60960"/>
                </a:tc>
                <a:extLst>
                  <a:ext uri="{0D108BD9-81ED-4DB2-BD59-A6C34878D82A}">
                    <a16:rowId xmlns:a16="http://schemas.microsoft.com/office/drawing/2014/main" val="1676540122"/>
                  </a:ext>
                </a:extLst>
              </a:tr>
              <a:tr h="492323">
                <a:tc>
                  <a:txBody>
                    <a:bodyPr/>
                    <a:lstStyle/>
                    <a:p>
                      <a:r>
                        <a:rPr lang="en-US" sz="2000" dirty="0"/>
                        <a:t>DAC’20</a:t>
                      </a:r>
                    </a:p>
                  </a:txBody>
                  <a:tcPr marL="121920" marR="121920" marT="60960" marB="60960"/>
                </a:tc>
                <a:tc>
                  <a:txBody>
                    <a:bodyPr/>
                    <a:lstStyle/>
                    <a:p>
                      <a:r>
                        <a:rPr lang="en-US" sz="2000" dirty="0">
                          <a:solidFill>
                            <a:schemeClr val="tx1"/>
                          </a:solidFill>
                        </a:rPr>
                        <a:t>18.6%</a:t>
                      </a:r>
                    </a:p>
                  </a:txBody>
                  <a:tcPr marL="121920" marR="121920" marT="60960" marB="60960"/>
                </a:tc>
                <a:tc>
                  <a:txBody>
                    <a:bodyPr/>
                    <a:lstStyle/>
                    <a:p>
                      <a:r>
                        <a:rPr lang="en-US" sz="2000" dirty="0">
                          <a:solidFill>
                            <a:schemeClr val="tx1"/>
                          </a:solidFill>
                        </a:rPr>
                        <a:t>4.97%</a:t>
                      </a:r>
                    </a:p>
                  </a:txBody>
                  <a:tcPr marL="121920" marR="121920" marT="60960" marB="60960"/>
                </a:tc>
                <a:extLst>
                  <a:ext uri="{0D108BD9-81ED-4DB2-BD59-A6C34878D82A}">
                    <a16:rowId xmlns:a16="http://schemas.microsoft.com/office/drawing/2014/main" val="2299542941"/>
                  </a:ext>
                </a:extLst>
              </a:tr>
              <a:tr h="568960">
                <a:tc>
                  <a:txBody>
                    <a:bodyPr/>
                    <a:lstStyle/>
                    <a:p>
                      <a:r>
                        <a:rPr lang="en-US" sz="2000" dirty="0"/>
                        <a:t>TAG Pre-trained</a:t>
                      </a:r>
                    </a:p>
                  </a:txBody>
                  <a:tcPr marL="121920" marR="121920" marT="60960" marB="60960"/>
                </a:tc>
                <a:tc>
                  <a:txBody>
                    <a:bodyPr/>
                    <a:lstStyle/>
                    <a:p>
                      <a:r>
                        <a:rPr lang="en-US" sz="2000" dirty="0">
                          <a:solidFill>
                            <a:srgbClr val="FF0000"/>
                          </a:solidFill>
                        </a:rPr>
                        <a:t>11.8%</a:t>
                      </a:r>
                    </a:p>
                  </a:txBody>
                  <a:tcPr marL="121920" marR="121920" marT="60960" marB="60960"/>
                </a:tc>
                <a:tc>
                  <a:txBody>
                    <a:bodyPr/>
                    <a:lstStyle/>
                    <a:p>
                      <a:r>
                        <a:rPr lang="en-US" sz="2000" dirty="0">
                          <a:solidFill>
                            <a:srgbClr val="FF0000"/>
                          </a:solidFill>
                        </a:rPr>
                        <a:t>4.17%</a:t>
                      </a:r>
                    </a:p>
                  </a:txBody>
                  <a:tcPr marL="121920" marR="121920" marT="60960" marB="60960"/>
                </a:tc>
                <a:extLst>
                  <a:ext uri="{0D108BD9-81ED-4DB2-BD59-A6C34878D82A}">
                    <a16:rowId xmlns:a16="http://schemas.microsoft.com/office/drawing/2014/main" val="1339700962"/>
                  </a:ext>
                </a:extLst>
              </a:tr>
            </a:tbl>
          </a:graphicData>
        </a:graphic>
      </p:graphicFrame>
      <p:sp>
        <p:nvSpPr>
          <p:cNvPr id="5" name="TextBox 4">
            <a:extLst>
              <a:ext uri="{FF2B5EF4-FFF2-40B4-BE49-F238E27FC236}">
                <a16:creationId xmlns:a16="http://schemas.microsoft.com/office/drawing/2014/main" id="{3A6077E5-1505-8C58-B5CF-D5720B48621F}"/>
              </a:ext>
            </a:extLst>
          </p:cNvPr>
          <p:cNvSpPr txBox="1"/>
          <p:nvPr/>
        </p:nvSpPr>
        <p:spPr>
          <a:xfrm>
            <a:off x="7665405" y="5744080"/>
            <a:ext cx="3417504" cy="748795"/>
          </a:xfrm>
          <a:prstGeom prst="rect">
            <a:avLst/>
          </a:prstGeom>
          <a:noFill/>
        </p:spPr>
        <p:txBody>
          <a:bodyPr wrap="square" rtlCol="0">
            <a:spAutoFit/>
          </a:bodyPr>
          <a:lstStyle/>
          <a:p>
            <a:r>
              <a:rPr lang="en-US" sz="2133" dirty="0">
                <a:latin typeface="Helvetica Neue" panose="02000503000000020004" pitchFamily="2" charset="0"/>
                <a:ea typeface="Helvetica Neue" panose="02000503000000020004" pitchFamily="2" charset="0"/>
                <a:cs typeface="Helvetica Neue" panose="02000503000000020004" pitchFamily="2" charset="0"/>
              </a:rPr>
              <a:t>Error in simulated performance</a:t>
            </a:r>
          </a:p>
        </p:txBody>
      </p:sp>
      <p:graphicFrame>
        <p:nvGraphicFramePr>
          <p:cNvPr id="6" name="Table 5">
            <a:extLst>
              <a:ext uri="{FF2B5EF4-FFF2-40B4-BE49-F238E27FC236}">
                <a16:creationId xmlns:a16="http://schemas.microsoft.com/office/drawing/2014/main" id="{1E39C7D0-401F-965C-357C-E4FB8664C7A2}"/>
              </a:ext>
            </a:extLst>
          </p:cNvPr>
          <p:cNvGraphicFramePr>
            <a:graphicFrameLocks noGrp="1"/>
          </p:cNvGraphicFramePr>
          <p:nvPr>
            <p:extLst>
              <p:ext uri="{D42A27DB-BD31-4B8C-83A1-F6EECF244321}">
                <p14:modId xmlns:p14="http://schemas.microsoft.com/office/powerpoint/2010/main" val="1762731529"/>
              </p:ext>
            </p:extLst>
          </p:nvPr>
        </p:nvGraphicFramePr>
        <p:xfrm>
          <a:off x="139728" y="3519627"/>
          <a:ext cx="5714420" cy="1716166"/>
        </p:xfrm>
        <a:graphic>
          <a:graphicData uri="http://schemas.openxmlformats.org/drawingml/2006/table">
            <a:tbl>
              <a:tblPr firstRow="1" bandRow="1">
                <a:tableStyleId>{912C8C85-51F0-491E-9774-3900AFEF0FD7}</a:tableStyleId>
              </a:tblPr>
              <a:tblGrid>
                <a:gridCol w="1136262">
                  <a:extLst>
                    <a:ext uri="{9D8B030D-6E8A-4147-A177-3AD203B41FA5}">
                      <a16:colId xmlns:a16="http://schemas.microsoft.com/office/drawing/2014/main" val="2516160100"/>
                    </a:ext>
                  </a:extLst>
                </a:gridCol>
                <a:gridCol w="857274">
                  <a:extLst>
                    <a:ext uri="{9D8B030D-6E8A-4147-A177-3AD203B41FA5}">
                      <a16:colId xmlns:a16="http://schemas.microsoft.com/office/drawing/2014/main" val="2229951454"/>
                    </a:ext>
                  </a:extLst>
                </a:gridCol>
                <a:gridCol w="896672">
                  <a:extLst>
                    <a:ext uri="{9D8B030D-6E8A-4147-A177-3AD203B41FA5}">
                      <a16:colId xmlns:a16="http://schemas.microsoft.com/office/drawing/2014/main" val="1921807151"/>
                    </a:ext>
                  </a:extLst>
                </a:gridCol>
                <a:gridCol w="1082282">
                  <a:extLst>
                    <a:ext uri="{9D8B030D-6E8A-4147-A177-3AD203B41FA5}">
                      <a16:colId xmlns:a16="http://schemas.microsoft.com/office/drawing/2014/main" val="3746508075"/>
                    </a:ext>
                  </a:extLst>
                </a:gridCol>
                <a:gridCol w="916015">
                  <a:extLst>
                    <a:ext uri="{9D8B030D-6E8A-4147-A177-3AD203B41FA5}">
                      <a16:colId xmlns:a16="http://schemas.microsoft.com/office/drawing/2014/main" val="1949369855"/>
                    </a:ext>
                  </a:extLst>
                </a:gridCol>
                <a:gridCol w="825915">
                  <a:extLst>
                    <a:ext uri="{9D8B030D-6E8A-4147-A177-3AD203B41FA5}">
                      <a16:colId xmlns:a16="http://schemas.microsoft.com/office/drawing/2014/main" val="3034552496"/>
                    </a:ext>
                  </a:extLst>
                </a:gridCol>
              </a:tblGrid>
              <a:tr h="492323">
                <a:tc>
                  <a:txBody>
                    <a:bodyPr/>
                    <a:lstStyle/>
                    <a:p>
                      <a:endParaRPr lang="en-US" sz="2000" dirty="0"/>
                    </a:p>
                  </a:txBody>
                  <a:tcPr marL="121920" marR="121920" marT="60960" marB="60960"/>
                </a:tc>
                <a:tc>
                  <a:txBody>
                    <a:bodyPr/>
                    <a:lstStyle/>
                    <a:p>
                      <a:r>
                        <a:rPr lang="en-US" sz="2000" dirty="0"/>
                        <a:t>0.5fF</a:t>
                      </a:r>
                      <a:endParaRPr lang="en-US" sz="2000" baseline="300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1fF</a:t>
                      </a:r>
                    </a:p>
                  </a:txBody>
                  <a:tcPr marL="121920" marR="121920" marT="60960" marB="60960"/>
                </a:tc>
                <a:tc>
                  <a:txBody>
                    <a:bodyPr/>
                    <a:lstStyle/>
                    <a:p>
                      <a:r>
                        <a:rPr lang="en-US" sz="2000" dirty="0"/>
                        <a:t>10fF</a:t>
                      </a:r>
                    </a:p>
                  </a:txBody>
                  <a:tcPr marL="121920" marR="121920" marT="60960" marB="60960"/>
                </a:tc>
                <a:tc>
                  <a:txBody>
                    <a:bodyPr/>
                    <a:lstStyle/>
                    <a:p>
                      <a:r>
                        <a:rPr lang="en-US" sz="2000" dirty="0"/>
                        <a:t>100fF</a:t>
                      </a:r>
                    </a:p>
                  </a:txBody>
                  <a:tcPr marL="121920" marR="121920" marT="60960" marB="60960"/>
                </a:tc>
                <a:tc>
                  <a:txBody>
                    <a:bodyPr/>
                    <a:lstStyle/>
                    <a:p>
                      <a:r>
                        <a:rPr lang="en-US" sz="2000" dirty="0"/>
                        <a:t>1pF</a:t>
                      </a:r>
                    </a:p>
                  </a:txBody>
                  <a:tcPr marL="121920" marR="121920" marT="60960" marB="60960"/>
                </a:tc>
                <a:extLst>
                  <a:ext uri="{0D108BD9-81ED-4DB2-BD59-A6C34878D82A}">
                    <a16:rowId xmlns:a16="http://schemas.microsoft.com/office/drawing/2014/main" val="1676540122"/>
                  </a:ext>
                </a:extLst>
              </a:tr>
              <a:tr h="492323">
                <a:tc>
                  <a:txBody>
                    <a:bodyPr/>
                    <a:lstStyle/>
                    <a:p>
                      <a:r>
                        <a:rPr lang="en-US" sz="2000" dirty="0"/>
                        <a:t>DAC’20</a:t>
                      </a:r>
                    </a:p>
                  </a:txBody>
                  <a:tcPr marL="121920" marR="121920" marT="60960" marB="60960"/>
                </a:tc>
                <a:tc>
                  <a:txBody>
                    <a:bodyPr/>
                    <a:lstStyle/>
                    <a:p>
                      <a:r>
                        <a:rPr lang="en-US" sz="2000" dirty="0">
                          <a:solidFill>
                            <a:schemeClr val="tx1"/>
                          </a:solidFill>
                        </a:rPr>
                        <a:t>0.495</a:t>
                      </a:r>
                    </a:p>
                  </a:txBody>
                  <a:tcPr marL="121920" marR="121920" marT="60960" marB="60960"/>
                </a:tc>
                <a:tc>
                  <a:txBody>
                    <a:bodyPr/>
                    <a:lstStyle/>
                    <a:p>
                      <a:r>
                        <a:rPr lang="en-US" sz="2000" dirty="0">
                          <a:solidFill>
                            <a:schemeClr val="tx1"/>
                          </a:solidFill>
                        </a:rPr>
                        <a:t>0.830</a:t>
                      </a:r>
                    </a:p>
                  </a:txBody>
                  <a:tcPr marL="121920" marR="121920" marT="60960" marB="60960"/>
                </a:tc>
                <a:tc>
                  <a:txBody>
                    <a:bodyPr/>
                    <a:lstStyle/>
                    <a:p>
                      <a:r>
                        <a:rPr lang="en-US" sz="2000" dirty="0">
                          <a:solidFill>
                            <a:schemeClr val="tx1"/>
                          </a:solidFill>
                        </a:rPr>
                        <a:t>0.854</a:t>
                      </a:r>
                    </a:p>
                  </a:txBody>
                  <a:tcPr marL="121920" marR="121920" marT="60960" marB="60960"/>
                </a:tc>
                <a:tc>
                  <a:txBody>
                    <a:bodyPr/>
                    <a:lstStyle/>
                    <a:p>
                      <a:r>
                        <a:rPr lang="en-US" sz="2000" dirty="0">
                          <a:solidFill>
                            <a:srgbClr val="FF0000"/>
                          </a:solidFill>
                        </a:rPr>
                        <a:t>0.872</a:t>
                      </a:r>
                    </a:p>
                  </a:txBody>
                  <a:tcPr marL="121920" marR="121920" marT="60960" marB="60960"/>
                </a:tc>
                <a:tc>
                  <a:txBody>
                    <a:bodyPr/>
                    <a:lstStyle/>
                    <a:p>
                      <a:r>
                        <a:rPr lang="en-US" sz="2000" dirty="0">
                          <a:solidFill>
                            <a:schemeClr val="tx1"/>
                          </a:solidFill>
                        </a:rPr>
                        <a:t>0.308</a:t>
                      </a:r>
                    </a:p>
                  </a:txBody>
                  <a:tcPr marL="121920" marR="121920" marT="60960" marB="60960"/>
                </a:tc>
                <a:extLst>
                  <a:ext uri="{0D108BD9-81ED-4DB2-BD59-A6C34878D82A}">
                    <a16:rowId xmlns:a16="http://schemas.microsoft.com/office/drawing/2014/main" val="2299542941"/>
                  </a:ext>
                </a:extLst>
              </a:tr>
              <a:tr h="568960">
                <a:tc>
                  <a:txBody>
                    <a:bodyPr/>
                    <a:lstStyle/>
                    <a:p>
                      <a:r>
                        <a:rPr lang="en-US" sz="2000" dirty="0"/>
                        <a:t>TAG Pre-trained</a:t>
                      </a:r>
                    </a:p>
                  </a:txBody>
                  <a:tcPr marL="121920" marR="121920" marT="60960" marB="60960"/>
                </a:tc>
                <a:tc>
                  <a:txBody>
                    <a:bodyPr/>
                    <a:lstStyle/>
                    <a:p>
                      <a:r>
                        <a:rPr lang="en-US" sz="2000" dirty="0">
                          <a:solidFill>
                            <a:srgbClr val="FF0000"/>
                          </a:solidFill>
                        </a:rPr>
                        <a:t>0.678</a:t>
                      </a:r>
                    </a:p>
                  </a:txBody>
                  <a:tcPr marL="121920" marR="121920" marT="60960" marB="60960"/>
                </a:tc>
                <a:tc>
                  <a:txBody>
                    <a:bodyPr/>
                    <a:lstStyle/>
                    <a:p>
                      <a:r>
                        <a:rPr lang="en-US" sz="2000" dirty="0">
                          <a:solidFill>
                            <a:srgbClr val="FF0000"/>
                          </a:solidFill>
                        </a:rPr>
                        <a:t>0.876</a:t>
                      </a:r>
                    </a:p>
                  </a:txBody>
                  <a:tcPr marL="121920" marR="121920" marT="60960" marB="60960"/>
                </a:tc>
                <a:tc>
                  <a:txBody>
                    <a:bodyPr/>
                    <a:lstStyle/>
                    <a:p>
                      <a:r>
                        <a:rPr lang="en-US" sz="2000" dirty="0">
                          <a:solidFill>
                            <a:srgbClr val="FF0000"/>
                          </a:solidFill>
                        </a:rPr>
                        <a:t>0.856</a:t>
                      </a:r>
                    </a:p>
                  </a:txBody>
                  <a:tcPr marL="121920" marR="121920" marT="60960" marB="60960"/>
                </a:tc>
                <a:tc>
                  <a:txBody>
                    <a:bodyPr/>
                    <a:lstStyle/>
                    <a:p>
                      <a:r>
                        <a:rPr lang="en-US" sz="2000" dirty="0">
                          <a:solidFill>
                            <a:schemeClr val="tx1"/>
                          </a:solidFill>
                        </a:rPr>
                        <a:t>0.870</a:t>
                      </a:r>
                    </a:p>
                  </a:txBody>
                  <a:tcPr marL="121920" marR="121920" marT="60960" marB="60960"/>
                </a:tc>
                <a:tc>
                  <a:txBody>
                    <a:bodyPr/>
                    <a:lstStyle/>
                    <a:p>
                      <a:r>
                        <a:rPr lang="en-US" sz="2000" dirty="0">
                          <a:solidFill>
                            <a:srgbClr val="FF0000"/>
                          </a:solidFill>
                        </a:rPr>
                        <a:t>0.411</a:t>
                      </a:r>
                    </a:p>
                  </a:txBody>
                  <a:tcPr marL="121920" marR="121920" marT="60960" marB="60960"/>
                </a:tc>
                <a:extLst>
                  <a:ext uri="{0D108BD9-81ED-4DB2-BD59-A6C34878D82A}">
                    <a16:rowId xmlns:a16="http://schemas.microsoft.com/office/drawing/2014/main" val="1339700962"/>
                  </a:ext>
                </a:extLst>
              </a:tr>
            </a:tbl>
          </a:graphicData>
        </a:graphic>
      </p:graphicFrame>
      <p:sp>
        <p:nvSpPr>
          <p:cNvPr id="7" name="TextBox 6">
            <a:extLst>
              <a:ext uri="{FF2B5EF4-FFF2-40B4-BE49-F238E27FC236}">
                <a16:creationId xmlns:a16="http://schemas.microsoft.com/office/drawing/2014/main" id="{8A459DC0-FFF2-CD2F-5919-D51C16A004B5}"/>
              </a:ext>
            </a:extLst>
          </p:cNvPr>
          <p:cNvSpPr txBox="1"/>
          <p:nvPr/>
        </p:nvSpPr>
        <p:spPr>
          <a:xfrm>
            <a:off x="1278056" y="5779837"/>
            <a:ext cx="3417504" cy="748795"/>
          </a:xfrm>
          <a:prstGeom prst="rect">
            <a:avLst/>
          </a:prstGeom>
          <a:noFill/>
        </p:spPr>
        <p:txBody>
          <a:bodyPr wrap="square" rtlCol="0">
            <a:spAutoFit/>
          </a:bodyPr>
          <a:lstStyle/>
          <a:p>
            <a:r>
              <a:rPr lang="en-US" sz="2133" dirty="0">
                <a:latin typeface="Helvetica Neue" panose="02000503000000020004" pitchFamily="2" charset="0"/>
                <a:ea typeface="Helvetica Neue" panose="02000503000000020004" pitchFamily="2" charset="0"/>
                <a:cs typeface="Helvetica Neue" panose="02000503000000020004" pitchFamily="2" charset="0"/>
              </a:rPr>
              <a:t>R</a:t>
            </a:r>
            <a:r>
              <a:rPr lang="en-US" sz="2133"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2133" dirty="0">
                <a:latin typeface="Helvetica Neue" panose="02000503000000020004" pitchFamily="2" charset="0"/>
                <a:ea typeface="Helvetica Neue" panose="02000503000000020004" pitchFamily="2" charset="0"/>
                <a:cs typeface="Helvetica Neue" panose="02000503000000020004" pitchFamily="2" charset="0"/>
              </a:rPr>
              <a:t> in predicting net capacitance</a:t>
            </a:r>
          </a:p>
        </p:txBody>
      </p:sp>
      <p:sp>
        <p:nvSpPr>
          <p:cNvPr id="8" name="Slide Number Placeholder 7">
            <a:extLst>
              <a:ext uri="{FF2B5EF4-FFF2-40B4-BE49-F238E27FC236}">
                <a16:creationId xmlns:a16="http://schemas.microsoft.com/office/drawing/2014/main" id="{1209009F-4E98-5A25-0535-B16109F3EB45}"/>
              </a:ext>
            </a:extLst>
          </p:cNvPr>
          <p:cNvSpPr>
            <a:spLocks noGrp="1"/>
          </p:cNvSpPr>
          <p:nvPr>
            <p:ph type="sldNum" sz="quarter" idx="12"/>
          </p:nvPr>
        </p:nvSpPr>
        <p:spPr/>
        <p:txBody>
          <a:bodyPr/>
          <a:lstStyle/>
          <a:p>
            <a:fld id="{3B262475-B39C-4809-B838-6955B4973FE0}" type="slidenum">
              <a:rPr lang="en-US" smtClean="0"/>
              <a:t>28</a:t>
            </a:fld>
            <a:endParaRPr lang="en-US"/>
          </a:p>
        </p:txBody>
      </p:sp>
    </p:spTree>
    <p:extLst>
      <p:ext uri="{BB962C8B-B14F-4D97-AF65-F5344CB8AC3E}">
        <p14:creationId xmlns:p14="http://schemas.microsoft.com/office/powerpoint/2010/main" val="2604845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0A4C-B4C8-4B04-BB1D-072BFAB0FC3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CEED3A-E7BA-4513-B594-AB07491E2D12}"/>
              </a:ext>
            </a:extLst>
          </p:cNvPr>
          <p:cNvSpPr>
            <a:spLocks noGrp="1"/>
          </p:cNvSpPr>
          <p:nvPr>
            <p:ph idx="1"/>
          </p:nvPr>
        </p:nvSpPr>
        <p:spPr/>
        <p:txBody>
          <a:bodyPr/>
          <a:lstStyle/>
          <a:p>
            <a:r>
              <a:rPr lang="en-US" dirty="0"/>
              <a:t>A new methodology of pre-trained circuit representation learning</a:t>
            </a:r>
          </a:p>
          <a:p>
            <a:pPr lvl="1"/>
            <a:r>
              <a:rPr lang="en-US" dirty="0"/>
              <a:t>Use manual placement distances as training targets</a:t>
            </a:r>
          </a:p>
          <a:p>
            <a:pPr lvl="1"/>
            <a:r>
              <a:rPr lang="en-US" dirty="0"/>
              <a:t>Transfer to other </a:t>
            </a:r>
            <a:r>
              <a:rPr lang="en-US"/>
              <a:t>downstream tasks</a:t>
            </a:r>
            <a:endParaRPr lang="en-US" dirty="0"/>
          </a:p>
          <a:p>
            <a:r>
              <a:rPr lang="en-US" dirty="0"/>
              <a:t>A novel network architecture highlight “TAG”</a:t>
            </a:r>
          </a:p>
          <a:p>
            <a:pPr lvl="1"/>
            <a:r>
              <a:rPr lang="en-US" dirty="0"/>
              <a:t>Text, Self-Attention and Graph</a:t>
            </a:r>
          </a:p>
          <a:p>
            <a:r>
              <a:rPr lang="en-US" dirty="0"/>
              <a:t>Experimental results show transferability</a:t>
            </a:r>
          </a:p>
          <a:p>
            <a:pPr lvl="1"/>
            <a:r>
              <a:rPr lang="en-US" dirty="0"/>
              <a:t>Three case studies of downstream tasks</a:t>
            </a:r>
          </a:p>
          <a:p>
            <a:endParaRPr lang="en-US" dirty="0"/>
          </a:p>
          <a:p>
            <a:r>
              <a:rPr lang="en-US" dirty="0"/>
              <a:t>An early step towards general circuit learning</a:t>
            </a:r>
          </a:p>
        </p:txBody>
      </p:sp>
      <p:sp>
        <p:nvSpPr>
          <p:cNvPr id="4" name="Slide Number Placeholder 3">
            <a:extLst>
              <a:ext uri="{FF2B5EF4-FFF2-40B4-BE49-F238E27FC236}">
                <a16:creationId xmlns:a16="http://schemas.microsoft.com/office/drawing/2014/main" id="{B44C8B87-D9BC-0776-AADF-57729EFD4A9B}"/>
              </a:ext>
            </a:extLst>
          </p:cNvPr>
          <p:cNvSpPr>
            <a:spLocks noGrp="1"/>
          </p:cNvSpPr>
          <p:nvPr>
            <p:ph type="sldNum" sz="quarter" idx="12"/>
          </p:nvPr>
        </p:nvSpPr>
        <p:spPr/>
        <p:txBody>
          <a:bodyPr/>
          <a:lstStyle/>
          <a:p>
            <a:fld id="{3B262475-B39C-4809-B838-6955B4973FE0}" type="slidenum">
              <a:rPr lang="en-US" smtClean="0"/>
              <a:t>29</a:t>
            </a:fld>
            <a:endParaRPr lang="en-US"/>
          </a:p>
        </p:txBody>
      </p:sp>
    </p:spTree>
    <p:extLst>
      <p:ext uri="{BB962C8B-B14F-4D97-AF65-F5344CB8AC3E}">
        <p14:creationId xmlns:p14="http://schemas.microsoft.com/office/powerpoint/2010/main" val="278680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0DDB-6967-43BE-93AF-647075E55A35}"/>
              </a:ext>
            </a:extLst>
          </p:cNvPr>
          <p:cNvSpPr>
            <a:spLocks noGrp="1"/>
          </p:cNvSpPr>
          <p:nvPr>
            <p:ph type="title"/>
          </p:nvPr>
        </p:nvSpPr>
        <p:spPr/>
        <p:txBody>
          <a:bodyPr/>
          <a:lstStyle/>
          <a:p>
            <a:r>
              <a:rPr lang="en-US" dirty="0">
                <a:latin typeface="+mn-lt"/>
              </a:rPr>
              <a:t>The Analog and Mixed-Signal Design Problem</a:t>
            </a:r>
          </a:p>
        </p:txBody>
      </p:sp>
      <p:sp>
        <p:nvSpPr>
          <p:cNvPr id="3" name="Content Placeholder 2">
            <a:extLst>
              <a:ext uri="{FF2B5EF4-FFF2-40B4-BE49-F238E27FC236}">
                <a16:creationId xmlns:a16="http://schemas.microsoft.com/office/drawing/2014/main" id="{9578C252-A673-40D4-ADEF-FF2FB4932A3A}"/>
              </a:ext>
            </a:extLst>
          </p:cNvPr>
          <p:cNvSpPr>
            <a:spLocks noGrp="1"/>
          </p:cNvSpPr>
          <p:nvPr>
            <p:ph idx="1"/>
          </p:nvPr>
        </p:nvSpPr>
        <p:spPr>
          <a:xfrm>
            <a:off x="563218" y="1363034"/>
            <a:ext cx="9770033" cy="987797"/>
          </a:xfrm>
        </p:spPr>
        <p:txBody>
          <a:bodyPr/>
          <a:lstStyle/>
          <a:p>
            <a:r>
              <a:rPr lang="en-US" dirty="0"/>
              <a:t>Analog layout design is still heavily manual!</a:t>
            </a:r>
          </a:p>
          <a:p>
            <a:r>
              <a:rPr lang="en-US" dirty="0"/>
              <a:t>Sensitive to layout implementation</a:t>
            </a:r>
          </a:p>
        </p:txBody>
      </p:sp>
      <p:pic>
        <p:nvPicPr>
          <p:cNvPr id="5" name="Picture 4">
            <a:extLst>
              <a:ext uri="{FF2B5EF4-FFF2-40B4-BE49-F238E27FC236}">
                <a16:creationId xmlns:a16="http://schemas.microsoft.com/office/drawing/2014/main" id="{69A6BAB5-CF51-4431-ABF8-0A10CB7D2BDE}"/>
              </a:ext>
            </a:extLst>
          </p:cNvPr>
          <p:cNvPicPr>
            <a:picLocks noChangeAspect="1"/>
          </p:cNvPicPr>
          <p:nvPr/>
        </p:nvPicPr>
        <p:blipFill>
          <a:blip r:embed="rId3"/>
          <a:stretch>
            <a:fillRect/>
          </a:stretch>
        </p:blipFill>
        <p:spPr>
          <a:xfrm>
            <a:off x="6332278" y="2762276"/>
            <a:ext cx="5588053" cy="3489787"/>
          </a:xfrm>
          <a:prstGeom prst="rect">
            <a:avLst/>
          </a:prstGeom>
        </p:spPr>
      </p:pic>
      <p:sp>
        <p:nvSpPr>
          <p:cNvPr id="6" name="Rectangle 5">
            <a:extLst>
              <a:ext uri="{FF2B5EF4-FFF2-40B4-BE49-F238E27FC236}">
                <a16:creationId xmlns:a16="http://schemas.microsoft.com/office/drawing/2014/main" id="{C366C10C-C366-406A-81AE-0570510A28EA}"/>
              </a:ext>
            </a:extLst>
          </p:cNvPr>
          <p:cNvSpPr/>
          <p:nvPr/>
        </p:nvSpPr>
        <p:spPr>
          <a:xfrm>
            <a:off x="8805050" y="6205510"/>
            <a:ext cx="3386951" cy="338554"/>
          </a:xfrm>
          <a:prstGeom prst="rect">
            <a:avLst/>
          </a:prstGeom>
        </p:spPr>
        <p:txBody>
          <a:bodyPr wrap="square">
            <a:spAutoFit/>
          </a:bodyPr>
          <a:lstStyle/>
          <a:p>
            <a:r>
              <a:rPr lang="en-US" altLang="zh-CN" sz="1600" b="1" dirty="0">
                <a:solidFill>
                  <a:srgbClr val="222222"/>
                </a:solidFill>
              </a:rPr>
              <a:t>[</a:t>
            </a:r>
            <a:r>
              <a:rPr lang="en-US" altLang="zh-CN" sz="1600" b="1" dirty="0" err="1">
                <a:solidFill>
                  <a:srgbClr val="222222"/>
                </a:solidFill>
              </a:rPr>
              <a:t>Rutenbar</a:t>
            </a:r>
            <a:r>
              <a:rPr lang="en-US" altLang="zh-CN" sz="1600" b="1" dirty="0">
                <a:solidFill>
                  <a:srgbClr val="222222"/>
                </a:solidFill>
              </a:rPr>
              <a:t>,</a:t>
            </a:r>
            <a:r>
              <a:rPr lang="zh-CN" altLang="en-US" sz="1600" b="1" dirty="0">
                <a:solidFill>
                  <a:srgbClr val="222222"/>
                </a:solidFill>
              </a:rPr>
              <a:t> </a:t>
            </a:r>
            <a:r>
              <a:rPr lang="en-US" altLang="zh-CN" sz="1600" b="1" i="1" dirty="0">
                <a:solidFill>
                  <a:srgbClr val="222222"/>
                </a:solidFill>
              </a:rPr>
              <a:t>2010</a:t>
            </a:r>
            <a:r>
              <a:rPr lang="en-US" altLang="zh-CN" sz="1600" b="1" dirty="0">
                <a:solidFill>
                  <a:srgbClr val="222222"/>
                </a:solidFill>
              </a:rPr>
              <a:t>]</a:t>
            </a:r>
            <a:endParaRPr lang="en-US" sz="1600" b="1" dirty="0"/>
          </a:p>
        </p:txBody>
      </p:sp>
      <p:pic>
        <p:nvPicPr>
          <p:cNvPr id="9" name="Google Shape;136;p4">
            <a:extLst>
              <a:ext uri="{FF2B5EF4-FFF2-40B4-BE49-F238E27FC236}">
                <a16:creationId xmlns:a16="http://schemas.microsoft.com/office/drawing/2014/main" id="{B384E6DD-BBD2-4136-A1D0-BA69420C0EE2}"/>
              </a:ext>
            </a:extLst>
          </p:cNvPr>
          <p:cNvPicPr preferRelativeResize="0"/>
          <p:nvPr/>
        </p:nvPicPr>
        <p:blipFill rotWithShape="1">
          <a:blip r:embed="rId4">
            <a:alphaModFix/>
          </a:blip>
          <a:srcRect l="17343" t="31262" r="20854" b="10795"/>
          <a:stretch/>
        </p:blipFill>
        <p:spPr>
          <a:xfrm>
            <a:off x="469593" y="2828505"/>
            <a:ext cx="5154268" cy="3328892"/>
          </a:xfrm>
          <a:prstGeom prst="rect">
            <a:avLst/>
          </a:prstGeom>
          <a:noFill/>
          <a:ln w="38100" cap="flat" cmpd="sng">
            <a:noFill/>
            <a:prstDash val="solid"/>
            <a:round/>
            <a:headEnd type="none" w="sm" len="sm"/>
            <a:tailEnd type="none" w="sm" len="sm"/>
          </a:ln>
        </p:spPr>
      </p:pic>
      <p:sp>
        <p:nvSpPr>
          <p:cNvPr id="12" name="Rectangle 11">
            <a:extLst>
              <a:ext uri="{FF2B5EF4-FFF2-40B4-BE49-F238E27FC236}">
                <a16:creationId xmlns:a16="http://schemas.microsoft.com/office/drawing/2014/main" id="{099E64BF-43C9-4DA7-B05A-7545CDC947F7}"/>
              </a:ext>
            </a:extLst>
          </p:cNvPr>
          <p:cNvSpPr/>
          <p:nvPr/>
        </p:nvSpPr>
        <p:spPr>
          <a:xfrm>
            <a:off x="1471007" y="6157397"/>
            <a:ext cx="3386951" cy="338554"/>
          </a:xfrm>
          <a:prstGeom prst="rect">
            <a:avLst/>
          </a:prstGeom>
        </p:spPr>
        <p:txBody>
          <a:bodyPr wrap="square">
            <a:spAutoFit/>
          </a:bodyPr>
          <a:lstStyle/>
          <a:p>
            <a:r>
              <a:rPr lang="en-US" altLang="zh-CN" sz="1600" b="1" dirty="0">
                <a:solidFill>
                  <a:srgbClr val="222222"/>
                </a:solidFill>
              </a:rPr>
              <a:t>[</a:t>
            </a:r>
            <a:r>
              <a:rPr lang="en-US" altLang="zh-CN" sz="1600" b="1" dirty="0" err="1">
                <a:solidFill>
                  <a:srgbClr val="222222"/>
                </a:solidFill>
              </a:rPr>
              <a:t>Olofsson</a:t>
            </a:r>
            <a:r>
              <a:rPr lang="en-US" altLang="zh-CN" sz="1600" b="1" dirty="0">
                <a:solidFill>
                  <a:srgbClr val="222222"/>
                </a:solidFill>
              </a:rPr>
              <a:t>,</a:t>
            </a:r>
            <a:r>
              <a:rPr lang="zh-CN" altLang="en-US" sz="1600" b="1" dirty="0">
                <a:solidFill>
                  <a:srgbClr val="222222"/>
                </a:solidFill>
              </a:rPr>
              <a:t> </a:t>
            </a:r>
            <a:r>
              <a:rPr lang="en-US" altLang="zh-CN" sz="1600" b="1" i="1" dirty="0">
                <a:solidFill>
                  <a:srgbClr val="222222"/>
                </a:solidFill>
              </a:rPr>
              <a:t>2018</a:t>
            </a:r>
            <a:r>
              <a:rPr lang="en-US" altLang="zh-CN" sz="1600" b="1" dirty="0">
                <a:solidFill>
                  <a:srgbClr val="222222"/>
                </a:solidFill>
              </a:rPr>
              <a:t>]</a:t>
            </a:r>
            <a:endParaRPr lang="en-US" sz="1600" b="1" dirty="0"/>
          </a:p>
        </p:txBody>
      </p:sp>
      <p:sp>
        <p:nvSpPr>
          <p:cNvPr id="4" name="Slide Number Placeholder 3">
            <a:extLst>
              <a:ext uri="{FF2B5EF4-FFF2-40B4-BE49-F238E27FC236}">
                <a16:creationId xmlns:a16="http://schemas.microsoft.com/office/drawing/2014/main" id="{9F2D78AA-635A-F91B-0A85-27418B022E3A}"/>
              </a:ext>
            </a:extLst>
          </p:cNvPr>
          <p:cNvSpPr>
            <a:spLocks noGrp="1"/>
          </p:cNvSpPr>
          <p:nvPr>
            <p:ph type="sldNum" sz="quarter" idx="12"/>
          </p:nvPr>
        </p:nvSpPr>
        <p:spPr/>
        <p:txBody>
          <a:bodyPr/>
          <a:lstStyle/>
          <a:p>
            <a:fld id="{3B262475-B39C-4809-B838-6955B4973FE0}" type="slidenum">
              <a:rPr lang="en-US" smtClean="0"/>
              <a:t>3</a:t>
            </a:fld>
            <a:endParaRPr lang="en-US"/>
          </a:p>
        </p:txBody>
      </p:sp>
    </p:spTree>
    <p:extLst>
      <p:ext uri="{BB962C8B-B14F-4D97-AF65-F5344CB8AC3E}">
        <p14:creationId xmlns:p14="http://schemas.microsoft.com/office/powerpoint/2010/main" val="1159935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9828" y="2954342"/>
            <a:ext cx="12032344" cy="1470025"/>
          </a:xfrm>
        </p:spPr>
        <p:txBody>
          <a:bodyPr/>
          <a:lstStyle/>
          <a:p>
            <a:r>
              <a:rPr lang="en-US" sz="4800" dirty="0">
                <a:solidFill>
                  <a:schemeClr val="tx1"/>
                </a:solidFill>
              </a:rPr>
              <a:t>Thanks</a:t>
            </a:r>
            <a:br>
              <a:rPr lang="en-US" sz="4800" dirty="0">
                <a:solidFill>
                  <a:schemeClr val="tx1"/>
                </a:solidFill>
              </a:rPr>
            </a:br>
            <a:r>
              <a:rPr lang="en-US" sz="4800" dirty="0">
                <a:solidFill>
                  <a:schemeClr val="tx1"/>
                </a:solidFill>
              </a:rPr>
              <a:t>Q&amp;A</a:t>
            </a:r>
          </a:p>
        </p:txBody>
      </p:sp>
      <p:pic>
        <p:nvPicPr>
          <p:cNvPr id="9" name="Picture 8" descr="Logo&#10;&#10;Description automatically generated">
            <a:extLst>
              <a:ext uri="{FF2B5EF4-FFF2-40B4-BE49-F238E27FC236}">
                <a16:creationId xmlns:a16="http://schemas.microsoft.com/office/drawing/2014/main" id="{1DFC9FD2-DCC3-4ADC-BAD5-6E1B076811E5}"/>
              </a:ext>
            </a:extLst>
          </p:cNvPr>
          <p:cNvPicPr>
            <a:picLocks noChangeAspect="1"/>
          </p:cNvPicPr>
          <p:nvPr/>
        </p:nvPicPr>
        <p:blipFill>
          <a:blip r:embed="rId3"/>
          <a:stretch>
            <a:fillRect/>
          </a:stretch>
        </p:blipFill>
        <p:spPr>
          <a:xfrm>
            <a:off x="8644410" y="115006"/>
            <a:ext cx="3320511" cy="950981"/>
          </a:xfrm>
          <a:prstGeom prst="rect">
            <a:avLst/>
          </a:prstGeom>
        </p:spPr>
      </p:pic>
      <p:sp>
        <p:nvSpPr>
          <p:cNvPr id="2" name="Slide Number Placeholder 1">
            <a:extLst>
              <a:ext uri="{FF2B5EF4-FFF2-40B4-BE49-F238E27FC236}">
                <a16:creationId xmlns:a16="http://schemas.microsoft.com/office/drawing/2014/main" id="{7662DF7E-9851-D197-F575-5169E3E3A3A0}"/>
              </a:ext>
            </a:extLst>
          </p:cNvPr>
          <p:cNvSpPr>
            <a:spLocks noGrp="1"/>
          </p:cNvSpPr>
          <p:nvPr>
            <p:ph type="sldNum" sz="quarter" idx="12"/>
          </p:nvPr>
        </p:nvSpPr>
        <p:spPr/>
        <p:txBody>
          <a:bodyPr/>
          <a:lstStyle/>
          <a:p>
            <a:fld id="{3B262475-B39C-4809-B838-6955B4973FE0}" type="slidenum">
              <a:rPr lang="en-US" smtClean="0"/>
              <a:t>30</a:t>
            </a:fld>
            <a:endParaRPr lang="en-US"/>
          </a:p>
        </p:txBody>
      </p:sp>
    </p:spTree>
    <p:extLst>
      <p:ext uri="{BB962C8B-B14F-4D97-AF65-F5344CB8AC3E}">
        <p14:creationId xmlns:p14="http://schemas.microsoft.com/office/powerpoint/2010/main" val="1480896377"/>
      </p:ext>
    </p:extLst>
  </p:cSld>
  <p:clrMapOvr>
    <a:masterClrMapping/>
  </p:clrMapOvr>
  <mc:AlternateContent xmlns:mc="http://schemas.openxmlformats.org/markup-compatibility/2006" xmlns:p14="http://schemas.microsoft.com/office/powerpoint/2010/main">
    <mc:Choice Requires="p14">
      <p:transition spd="slow" p14:dur="2000" advTm="20073"/>
    </mc:Choice>
    <mc:Fallback xmlns="">
      <p:transition spd="slow" advTm="2007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A0F2-0E38-0054-C176-5B9D549810A6}"/>
              </a:ext>
            </a:extLst>
          </p:cNvPr>
          <p:cNvSpPr>
            <a:spLocks noGrp="1"/>
          </p:cNvSpPr>
          <p:nvPr>
            <p:ph type="title"/>
          </p:nvPr>
        </p:nvSpPr>
        <p:spPr/>
        <p:txBody>
          <a:bodyPr/>
          <a:lstStyle/>
          <a:p>
            <a:r>
              <a:rPr lang="en-US" dirty="0"/>
              <a:t>Pre-Training To Predict Relative Distance</a:t>
            </a:r>
          </a:p>
        </p:txBody>
      </p:sp>
      <p:sp>
        <p:nvSpPr>
          <p:cNvPr id="3" name="Content Placeholder 2">
            <a:extLst>
              <a:ext uri="{FF2B5EF4-FFF2-40B4-BE49-F238E27FC236}">
                <a16:creationId xmlns:a16="http://schemas.microsoft.com/office/drawing/2014/main" id="{B3CD37EC-76F5-DA38-B3D6-196594587E58}"/>
              </a:ext>
            </a:extLst>
          </p:cNvPr>
          <p:cNvSpPr>
            <a:spLocks noGrp="1"/>
          </p:cNvSpPr>
          <p:nvPr>
            <p:ph idx="1"/>
          </p:nvPr>
        </p:nvSpPr>
        <p:spPr/>
        <p:txBody>
          <a:bodyPr/>
          <a:lstStyle/>
          <a:p>
            <a:r>
              <a:rPr lang="en-US" dirty="0"/>
              <a:t>Custom distance prediction loss</a:t>
            </a:r>
          </a:p>
          <a:p>
            <a:r>
              <a:rPr lang="en-US" dirty="0"/>
              <a:t>Directly constraint embedding space to correlate with layout distance</a:t>
            </a:r>
          </a:p>
        </p:txBody>
      </p:sp>
      <p:pic>
        <p:nvPicPr>
          <p:cNvPr id="4" name="Picture 3">
            <a:extLst>
              <a:ext uri="{FF2B5EF4-FFF2-40B4-BE49-F238E27FC236}">
                <a16:creationId xmlns:a16="http://schemas.microsoft.com/office/drawing/2014/main" id="{F89CDB8B-F4E0-B5E7-DD27-73B448A9603C}"/>
              </a:ext>
            </a:extLst>
          </p:cNvPr>
          <p:cNvPicPr>
            <a:picLocks noChangeAspect="1"/>
          </p:cNvPicPr>
          <p:nvPr/>
        </p:nvPicPr>
        <p:blipFill>
          <a:blip r:embed="rId3"/>
          <a:stretch>
            <a:fillRect/>
          </a:stretch>
        </p:blipFill>
        <p:spPr>
          <a:xfrm>
            <a:off x="172382" y="2927879"/>
            <a:ext cx="8043333" cy="1354667"/>
          </a:xfrm>
          <a:prstGeom prst="rect">
            <a:avLst/>
          </a:prstGeom>
        </p:spPr>
      </p:pic>
      <p:pic>
        <p:nvPicPr>
          <p:cNvPr id="5" name="Picture 4">
            <a:extLst>
              <a:ext uri="{FF2B5EF4-FFF2-40B4-BE49-F238E27FC236}">
                <a16:creationId xmlns:a16="http://schemas.microsoft.com/office/drawing/2014/main" id="{9F5D7D1A-69D5-3A5B-C46C-5F0F33EDC117}"/>
              </a:ext>
            </a:extLst>
          </p:cNvPr>
          <p:cNvPicPr>
            <a:picLocks noChangeAspect="1"/>
          </p:cNvPicPr>
          <p:nvPr/>
        </p:nvPicPr>
        <p:blipFill>
          <a:blip r:embed="rId4"/>
          <a:stretch>
            <a:fillRect/>
          </a:stretch>
        </p:blipFill>
        <p:spPr>
          <a:xfrm>
            <a:off x="172382" y="4992166"/>
            <a:ext cx="8113165" cy="664385"/>
          </a:xfrm>
          <a:prstGeom prst="rect">
            <a:avLst/>
          </a:prstGeom>
        </p:spPr>
      </p:pic>
      <p:sp>
        <p:nvSpPr>
          <p:cNvPr id="6" name="TextBox 5">
            <a:extLst>
              <a:ext uri="{FF2B5EF4-FFF2-40B4-BE49-F238E27FC236}">
                <a16:creationId xmlns:a16="http://schemas.microsoft.com/office/drawing/2014/main" id="{350B3B0A-772D-3301-D874-735C6CD45DC0}"/>
              </a:ext>
            </a:extLst>
          </p:cNvPr>
          <p:cNvSpPr txBox="1"/>
          <p:nvPr/>
        </p:nvSpPr>
        <p:spPr>
          <a:xfrm>
            <a:off x="8646565" y="2880909"/>
            <a:ext cx="3417504" cy="1569660"/>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Measure layout distance with embedding space distance </a:t>
            </a:r>
          </a:p>
        </p:txBody>
      </p:sp>
      <p:sp>
        <p:nvSpPr>
          <p:cNvPr id="7" name="TextBox 6">
            <a:extLst>
              <a:ext uri="{FF2B5EF4-FFF2-40B4-BE49-F238E27FC236}">
                <a16:creationId xmlns:a16="http://schemas.microsoft.com/office/drawing/2014/main" id="{CD3CF8DB-862A-0978-34BA-AAD2C9AA2982}"/>
              </a:ext>
            </a:extLst>
          </p:cNvPr>
          <p:cNvSpPr txBox="1"/>
          <p:nvPr/>
        </p:nvSpPr>
        <p:spPr>
          <a:xfrm>
            <a:off x="8625229" y="4782539"/>
            <a:ext cx="3667355" cy="1200329"/>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Add normalization and fully-connected layers for performance</a:t>
            </a:r>
          </a:p>
        </p:txBody>
      </p:sp>
      <p:sp>
        <p:nvSpPr>
          <p:cNvPr id="8" name="Slide Number Placeholder 7">
            <a:extLst>
              <a:ext uri="{FF2B5EF4-FFF2-40B4-BE49-F238E27FC236}">
                <a16:creationId xmlns:a16="http://schemas.microsoft.com/office/drawing/2014/main" id="{5AAEFE56-314B-1D18-F50B-5934A23E127D}"/>
              </a:ext>
            </a:extLst>
          </p:cNvPr>
          <p:cNvSpPr>
            <a:spLocks noGrp="1"/>
          </p:cNvSpPr>
          <p:nvPr>
            <p:ph type="sldNum" sz="quarter" idx="12"/>
          </p:nvPr>
        </p:nvSpPr>
        <p:spPr/>
        <p:txBody>
          <a:bodyPr/>
          <a:lstStyle/>
          <a:p>
            <a:fld id="{3B262475-B39C-4809-B838-6955B4973FE0}" type="slidenum">
              <a:rPr lang="en-US" smtClean="0"/>
              <a:t>31</a:t>
            </a:fld>
            <a:endParaRPr lang="en-US"/>
          </a:p>
        </p:txBody>
      </p:sp>
    </p:spTree>
    <p:extLst>
      <p:ext uri="{BB962C8B-B14F-4D97-AF65-F5344CB8AC3E}">
        <p14:creationId xmlns:p14="http://schemas.microsoft.com/office/powerpoint/2010/main" val="397313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9828" y="2954342"/>
            <a:ext cx="12032344" cy="1470025"/>
          </a:xfrm>
        </p:spPr>
        <p:txBody>
          <a:bodyPr/>
          <a:lstStyle/>
          <a:p>
            <a:r>
              <a:rPr lang="en-US" sz="4800" dirty="0">
                <a:solidFill>
                  <a:schemeClr val="tx1"/>
                </a:solidFill>
              </a:rPr>
              <a:t>Backup</a:t>
            </a:r>
          </a:p>
        </p:txBody>
      </p:sp>
      <p:pic>
        <p:nvPicPr>
          <p:cNvPr id="9" name="Picture 8" descr="Logo&#10;&#10;Description automatically generated">
            <a:extLst>
              <a:ext uri="{FF2B5EF4-FFF2-40B4-BE49-F238E27FC236}">
                <a16:creationId xmlns:a16="http://schemas.microsoft.com/office/drawing/2014/main" id="{1DFC9FD2-DCC3-4ADC-BAD5-6E1B076811E5}"/>
              </a:ext>
            </a:extLst>
          </p:cNvPr>
          <p:cNvPicPr>
            <a:picLocks noChangeAspect="1"/>
          </p:cNvPicPr>
          <p:nvPr/>
        </p:nvPicPr>
        <p:blipFill>
          <a:blip r:embed="rId3"/>
          <a:stretch>
            <a:fillRect/>
          </a:stretch>
        </p:blipFill>
        <p:spPr>
          <a:xfrm>
            <a:off x="8644410" y="115006"/>
            <a:ext cx="3320511" cy="950981"/>
          </a:xfrm>
          <a:prstGeom prst="rect">
            <a:avLst/>
          </a:prstGeom>
        </p:spPr>
      </p:pic>
      <p:sp>
        <p:nvSpPr>
          <p:cNvPr id="2" name="Slide Number Placeholder 1">
            <a:extLst>
              <a:ext uri="{FF2B5EF4-FFF2-40B4-BE49-F238E27FC236}">
                <a16:creationId xmlns:a16="http://schemas.microsoft.com/office/drawing/2014/main" id="{DDA671DB-04C9-85E8-2A86-EF9C6BEE9150}"/>
              </a:ext>
            </a:extLst>
          </p:cNvPr>
          <p:cNvSpPr>
            <a:spLocks noGrp="1"/>
          </p:cNvSpPr>
          <p:nvPr>
            <p:ph type="sldNum" sz="quarter" idx="12"/>
          </p:nvPr>
        </p:nvSpPr>
        <p:spPr/>
        <p:txBody>
          <a:bodyPr/>
          <a:lstStyle/>
          <a:p>
            <a:fld id="{3B262475-B39C-4809-B838-6955B4973FE0}" type="slidenum">
              <a:rPr lang="en-US" smtClean="0"/>
              <a:t>32</a:t>
            </a:fld>
            <a:endParaRPr lang="en-US"/>
          </a:p>
        </p:txBody>
      </p:sp>
    </p:spTree>
    <p:extLst>
      <p:ext uri="{BB962C8B-B14F-4D97-AF65-F5344CB8AC3E}">
        <p14:creationId xmlns:p14="http://schemas.microsoft.com/office/powerpoint/2010/main" val="4063023552"/>
      </p:ext>
    </p:extLst>
  </p:cSld>
  <p:clrMapOvr>
    <a:masterClrMapping/>
  </p:clrMapOvr>
  <mc:AlternateContent xmlns:mc="http://schemas.openxmlformats.org/markup-compatibility/2006" xmlns:p14="http://schemas.microsoft.com/office/powerpoint/2010/main">
    <mc:Choice Requires="p14">
      <p:transition spd="slow" p14:dur="2000" advTm="20073"/>
    </mc:Choice>
    <mc:Fallback xmlns="">
      <p:transition spd="slow" advTm="2007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2C7F-CCD0-4B30-8640-4DAAF32C799A}"/>
              </a:ext>
            </a:extLst>
          </p:cNvPr>
          <p:cNvSpPr>
            <a:spLocks noGrp="1"/>
          </p:cNvSpPr>
          <p:nvPr>
            <p:ph type="title"/>
          </p:nvPr>
        </p:nvSpPr>
        <p:spPr/>
        <p:txBody>
          <a:bodyPr/>
          <a:lstStyle/>
          <a:p>
            <a:r>
              <a:rPr lang="en-US" dirty="0"/>
              <a:t>Analog Circuit Learning</a:t>
            </a:r>
          </a:p>
        </p:txBody>
      </p:sp>
      <p:sp>
        <p:nvSpPr>
          <p:cNvPr id="3" name="Content Placeholder 2">
            <a:extLst>
              <a:ext uri="{FF2B5EF4-FFF2-40B4-BE49-F238E27FC236}">
                <a16:creationId xmlns:a16="http://schemas.microsoft.com/office/drawing/2014/main" id="{022DC2C0-09BB-45EF-808C-6DC6031BF866}"/>
              </a:ext>
            </a:extLst>
          </p:cNvPr>
          <p:cNvSpPr>
            <a:spLocks noGrp="1"/>
          </p:cNvSpPr>
          <p:nvPr>
            <p:ph idx="1"/>
          </p:nvPr>
        </p:nvSpPr>
        <p:spPr>
          <a:xfrm>
            <a:off x="533398" y="936626"/>
            <a:ext cx="11605303" cy="5337175"/>
          </a:xfrm>
        </p:spPr>
        <p:txBody>
          <a:bodyPr/>
          <a:lstStyle/>
          <a:p>
            <a:r>
              <a:rPr lang="en-US" dirty="0"/>
              <a:t>Foundational research for future intelligent AMS layout system</a:t>
            </a:r>
          </a:p>
          <a:p>
            <a:pPr lvl="1"/>
            <a:r>
              <a:rPr lang="en-US" dirty="0"/>
              <a:t>Learn circuit representation using manual layout data</a:t>
            </a:r>
          </a:p>
          <a:p>
            <a:pPr lvl="1"/>
            <a:r>
              <a:rPr lang="en-US" dirty="0"/>
              <a:t>Transfer to various downstream applications</a:t>
            </a:r>
          </a:p>
          <a:p>
            <a:pPr lvl="1"/>
            <a:r>
              <a:rPr lang="en-US" dirty="0"/>
              <a:t>Automate constraint generation, parameter setting, etc.</a:t>
            </a:r>
          </a:p>
          <a:p>
            <a:pPr lvl="1"/>
            <a:endParaRPr lang="en-US" dirty="0"/>
          </a:p>
        </p:txBody>
      </p:sp>
      <p:pic>
        <p:nvPicPr>
          <p:cNvPr id="4" name="Picture 3">
            <a:extLst>
              <a:ext uri="{FF2B5EF4-FFF2-40B4-BE49-F238E27FC236}">
                <a16:creationId xmlns:a16="http://schemas.microsoft.com/office/drawing/2014/main" id="{5A084489-F467-CA51-EB46-C77F3F879EA5}"/>
              </a:ext>
            </a:extLst>
          </p:cNvPr>
          <p:cNvPicPr>
            <a:picLocks noChangeAspect="1"/>
          </p:cNvPicPr>
          <p:nvPr/>
        </p:nvPicPr>
        <p:blipFill>
          <a:blip r:embed="rId3"/>
          <a:stretch>
            <a:fillRect/>
          </a:stretch>
        </p:blipFill>
        <p:spPr>
          <a:xfrm>
            <a:off x="3727328" y="3786727"/>
            <a:ext cx="7815489" cy="2969672"/>
          </a:xfrm>
          <a:prstGeom prst="rect">
            <a:avLst/>
          </a:prstGeom>
        </p:spPr>
      </p:pic>
      <p:sp>
        <p:nvSpPr>
          <p:cNvPr id="5" name="Slide Number Placeholder 4">
            <a:extLst>
              <a:ext uri="{FF2B5EF4-FFF2-40B4-BE49-F238E27FC236}">
                <a16:creationId xmlns:a16="http://schemas.microsoft.com/office/drawing/2014/main" id="{B38221E5-167F-4628-BAF0-8F38F32C9819}"/>
              </a:ext>
            </a:extLst>
          </p:cNvPr>
          <p:cNvSpPr>
            <a:spLocks noGrp="1"/>
          </p:cNvSpPr>
          <p:nvPr>
            <p:ph type="sldNum" sz="quarter" idx="12"/>
          </p:nvPr>
        </p:nvSpPr>
        <p:spPr/>
        <p:txBody>
          <a:bodyPr/>
          <a:lstStyle/>
          <a:p>
            <a:fld id="{3B262475-B39C-4809-B838-6955B4973FE0}" type="slidenum">
              <a:rPr lang="en-US" smtClean="0"/>
              <a:t>33</a:t>
            </a:fld>
            <a:endParaRPr lang="en-US"/>
          </a:p>
        </p:txBody>
      </p:sp>
    </p:spTree>
    <p:extLst>
      <p:ext uri="{BB962C8B-B14F-4D97-AF65-F5344CB8AC3E}">
        <p14:creationId xmlns:p14="http://schemas.microsoft.com/office/powerpoint/2010/main" val="367201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9A96-3A29-D51B-43AF-E6A5B16AE7E6}"/>
              </a:ext>
            </a:extLst>
          </p:cNvPr>
          <p:cNvSpPr>
            <a:spLocks noGrp="1"/>
          </p:cNvSpPr>
          <p:nvPr>
            <p:ph type="title"/>
          </p:nvPr>
        </p:nvSpPr>
        <p:spPr/>
        <p:txBody>
          <a:bodyPr/>
          <a:lstStyle/>
          <a:p>
            <a:r>
              <a:rPr lang="en-US" dirty="0"/>
              <a:t>Challenges in GNN-Based Circuit Learning</a:t>
            </a:r>
          </a:p>
        </p:txBody>
      </p:sp>
      <p:sp>
        <p:nvSpPr>
          <p:cNvPr id="3" name="Content Placeholder 2">
            <a:extLst>
              <a:ext uri="{FF2B5EF4-FFF2-40B4-BE49-F238E27FC236}">
                <a16:creationId xmlns:a16="http://schemas.microsoft.com/office/drawing/2014/main" id="{7F055B01-8120-10AA-12BB-5C1691C73FBF}"/>
              </a:ext>
            </a:extLst>
          </p:cNvPr>
          <p:cNvSpPr>
            <a:spLocks noGrp="1"/>
          </p:cNvSpPr>
          <p:nvPr>
            <p:ph idx="1"/>
          </p:nvPr>
        </p:nvSpPr>
        <p:spPr/>
        <p:txBody>
          <a:bodyPr/>
          <a:lstStyle/>
          <a:p>
            <a:r>
              <a:rPr lang="en-US" dirty="0"/>
              <a:t>Conventional GNN is</a:t>
            </a:r>
          </a:p>
          <a:p>
            <a:pPr lvl="1"/>
            <a:r>
              <a:rPr lang="en-US" dirty="0"/>
              <a:t>Hard to distinguish isomorphic local structure</a:t>
            </a:r>
          </a:p>
          <a:p>
            <a:pPr lvl="1"/>
            <a:r>
              <a:rPr lang="en-US" dirty="0"/>
              <a:t>Focus on local information</a:t>
            </a:r>
          </a:p>
          <a:p>
            <a:r>
              <a:rPr lang="en-US" dirty="0"/>
              <a:t>Our approach: word embedding and self-attention</a:t>
            </a:r>
          </a:p>
          <a:p>
            <a:endParaRPr lang="en-US" dirty="0"/>
          </a:p>
        </p:txBody>
      </p:sp>
      <p:grpSp>
        <p:nvGrpSpPr>
          <p:cNvPr id="5" name="Group 4">
            <a:extLst>
              <a:ext uri="{FF2B5EF4-FFF2-40B4-BE49-F238E27FC236}">
                <a16:creationId xmlns:a16="http://schemas.microsoft.com/office/drawing/2014/main" id="{B5045923-5900-3FBC-9B31-66BEE426897A}"/>
              </a:ext>
            </a:extLst>
          </p:cNvPr>
          <p:cNvGrpSpPr/>
          <p:nvPr/>
        </p:nvGrpSpPr>
        <p:grpSpPr>
          <a:xfrm>
            <a:off x="802574" y="4107545"/>
            <a:ext cx="3013364" cy="2528783"/>
            <a:chOff x="876300" y="4004833"/>
            <a:chExt cx="6530340" cy="5816584"/>
          </a:xfrm>
        </p:grpSpPr>
        <p:sp>
          <p:nvSpPr>
            <p:cNvPr id="6" name="Oval 5">
              <a:extLst>
                <a:ext uri="{FF2B5EF4-FFF2-40B4-BE49-F238E27FC236}">
                  <a16:creationId xmlns:a16="http://schemas.microsoft.com/office/drawing/2014/main" id="{F3D723BA-88EB-35D6-82BC-07758BF60852}"/>
                </a:ext>
              </a:extLst>
            </p:cNvPr>
            <p:cNvSpPr/>
            <p:nvPr/>
          </p:nvSpPr>
          <p:spPr>
            <a:xfrm>
              <a:off x="4084320" y="6035040"/>
              <a:ext cx="865632" cy="806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C32B038A-B439-3FED-51A2-3CAE4AD88B17}"/>
                </a:ext>
              </a:extLst>
            </p:cNvPr>
            <p:cNvSpPr/>
            <p:nvPr/>
          </p:nvSpPr>
          <p:spPr>
            <a:xfrm>
              <a:off x="2907792" y="7491984"/>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CE4B85B2-1CE3-E74F-306F-E974C73369FE}"/>
                </a:ext>
              </a:extLst>
            </p:cNvPr>
            <p:cNvSpPr/>
            <p:nvPr/>
          </p:nvSpPr>
          <p:spPr>
            <a:xfrm>
              <a:off x="5417820" y="7667243"/>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058D5E20-5719-DDAC-5213-9EB124028E1C}"/>
                </a:ext>
              </a:extLst>
            </p:cNvPr>
            <p:cNvSpPr/>
            <p:nvPr/>
          </p:nvSpPr>
          <p:spPr>
            <a:xfrm>
              <a:off x="3218688" y="4407931"/>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8B753855-31CD-8E62-B9F3-C14424712A00}"/>
                </a:ext>
              </a:extLst>
            </p:cNvPr>
            <p:cNvSpPr/>
            <p:nvPr/>
          </p:nvSpPr>
          <p:spPr>
            <a:xfrm>
              <a:off x="5315712" y="4004833"/>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482DF142-BEC1-9CDC-83DB-D56F3C393204}"/>
                </a:ext>
              </a:extLst>
            </p:cNvPr>
            <p:cNvSpPr/>
            <p:nvPr/>
          </p:nvSpPr>
          <p:spPr>
            <a:xfrm>
              <a:off x="876300" y="8110585"/>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7D5A11C-8181-D87C-6C19-3BC919F5C9BD}"/>
                </a:ext>
              </a:extLst>
            </p:cNvPr>
            <p:cNvSpPr/>
            <p:nvPr/>
          </p:nvSpPr>
          <p:spPr>
            <a:xfrm>
              <a:off x="2956560" y="9015221"/>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BD2EBAE6-A0AA-7B2C-2EA6-1E854BCC5757}"/>
                </a:ext>
              </a:extLst>
            </p:cNvPr>
            <p:cNvSpPr/>
            <p:nvPr/>
          </p:nvSpPr>
          <p:spPr>
            <a:xfrm>
              <a:off x="6541008" y="8949507"/>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4" name="Straight Arrow Connector 13">
              <a:extLst>
                <a:ext uri="{FF2B5EF4-FFF2-40B4-BE49-F238E27FC236}">
                  <a16:creationId xmlns:a16="http://schemas.microsoft.com/office/drawing/2014/main" id="{E2DEDA55-AF57-1BAC-76DA-2B6FD2081C4B}"/>
                </a:ext>
              </a:extLst>
            </p:cNvPr>
            <p:cNvCxnSpPr>
              <a:endCxn id="6" idx="3"/>
            </p:cNvCxnSpPr>
            <p:nvPr/>
          </p:nvCxnSpPr>
          <p:spPr>
            <a:xfrm flipV="1">
              <a:off x="3486912" y="6723171"/>
              <a:ext cx="724177" cy="76881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EED560-2F1A-AF58-9B44-5D1E5002A773}"/>
                </a:ext>
              </a:extLst>
            </p:cNvPr>
            <p:cNvCxnSpPr>
              <a:cxnSpLocks/>
              <a:stCxn id="11" idx="6"/>
              <a:endCxn id="7" idx="2"/>
            </p:cNvCxnSpPr>
            <p:nvPr/>
          </p:nvCxnSpPr>
          <p:spPr>
            <a:xfrm flipV="1">
              <a:off x="1741932" y="7895082"/>
              <a:ext cx="1165860" cy="61860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710CF6-7BF1-7A8A-F492-13A6209C34F1}"/>
                </a:ext>
              </a:extLst>
            </p:cNvPr>
            <p:cNvCxnSpPr>
              <a:cxnSpLocks/>
              <a:stCxn id="7" idx="4"/>
              <a:endCxn id="12" idx="0"/>
            </p:cNvCxnSpPr>
            <p:nvPr/>
          </p:nvCxnSpPr>
          <p:spPr>
            <a:xfrm>
              <a:off x="3340608" y="8298180"/>
              <a:ext cx="48768" cy="7170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AE96F-AD6F-42F4-E1F0-2AD7190FB2F8}"/>
                </a:ext>
              </a:extLst>
            </p:cNvPr>
            <p:cNvCxnSpPr>
              <a:cxnSpLocks/>
              <a:stCxn id="8" idx="5"/>
              <a:endCxn id="13" idx="0"/>
            </p:cNvCxnSpPr>
            <p:nvPr/>
          </p:nvCxnSpPr>
          <p:spPr>
            <a:xfrm>
              <a:off x="6156683" y="8355374"/>
              <a:ext cx="817141" cy="59413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87B270-B105-2D7E-D946-BA2DCEE6E349}"/>
                </a:ext>
              </a:extLst>
            </p:cNvPr>
            <p:cNvCxnSpPr>
              <a:cxnSpLocks/>
              <a:stCxn id="13" idx="1"/>
            </p:cNvCxnSpPr>
            <p:nvPr/>
          </p:nvCxnSpPr>
          <p:spPr>
            <a:xfrm flipH="1" flipV="1">
              <a:off x="5948172" y="8432780"/>
              <a:ext cx="719605" cy="634792"/>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AD8265-DEF5-E225-F47A-7F7BC7282CC2}"/>
                </a:ext>
              </a:extLst>
            </p:cNvPr>
            <p:cNvCxnSpPr>
              <a:cxnSpLocks/>
              <a:endCxn id="6" idx="1"/>
            </p:cNvCxnSpPr>
            <p:nvPr/>
          </p:nvCxnSpPr>
          <p:spPr>
            <a:xfrm>
              <a:off x="3822192" y="5143500"/>
              <a:ext cx="388897" cy="1009605"/>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02CCBD-B3E5-9D31-9149-EAF16EF3B387}"/>
                </a:ext>
              </a:extLst>
            </p:cNvPr>
            <p:cNvCxnSpPr>
              <a:cxnSpLocks/>
              <a:stCxn id="8" idx="1"/>
              <a:endCxn id="6" idx="5"/>
            </p:cNvCxnSpPr>
            <p:nvPr/>
          </p:nvCxnSpPr>
          <p:spPr>
            <a:xfrm flipH="1" flipV="1">
              <a:off x="4823183" y="6723171"/>
              <a:ext cx="721406" cy="1062137"/>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2FD46F-D611-58A7-675D-E3CEF794E8EB}"/>
                </a:ext>
              </a:extLst>
            </p:cNvPr>
            <p:cNvCxnSpPr>
              <a:cxnSpLocks/>
              <a:stCxn id="6" idx="7"/>
              <a:endCxn id="10" idx="3"/>
            </p:cNvCxnSpPr>
            <p:nvPr/>
          </p:nvCxnSpPr>
          <p:spPr>
            <a:xfrm flipV="1">
              <a:off x="4823183" y="4692964"/>
              <a:ext cx="619298" cy="14601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6F262B4-1182-01D7-7D93-F0B0B4B24287}"/>
                </a:ext>
              </a:extLst>
            </p:cNvPr>
            <p:cNvPicPr>
              <a:picLocks noChangeAspect="1"/>
            </p:cNvPicPr>
            <p:nvPr/>
          </p:nvPicPr>
          <p:blipFill>
            <a:blip r:embed="rId3"/>
            <a:stretch>
              <a:fillRect/>
            </a:stretch>
          </p:blipFill>
          <p:spPr>
            <a:xfrm>
              <a:off x="2461730" y="4325214"/>
              <a:ext cx="494830" cy="922791"/>
            </a:xfrm>
            <a:prstGeom prst="rect">
              <a:avLst/>
            </a:prstGeom>
          </p:spPr>
        </p:pic>
        <p:pic>
          <p:nvPicPr>
            <p:cNvPr id="23" name="Picture 22">
              <a:extLst>
                <a:ext uri="{FF2B5EF4-FFF2-40B4-BE49-F238E27FC236}">
                  <a16:creationId xmlns:a16="http://schemas.microsoft.com/office/drawing/2014/main" id="{C22E37CC-31D7-55AD-722E-BD0B72AD9531}"/>
                </a:ext>
              </a:extLst>
            </p:cNvPr>
            <p:cNvPicPr>
              <a:picLocks noChangeAspect="1"/>
            </p:cNvPicPr>
            <p:nvPr/>
          </p:nvPicPr>
          <p:blipFill>
            <a:blip r:embed="rId3"/>
            <a:stretch>
              <a:fillRect/>
            </a:stretch>
          </p:blipFill>
          <p:spPr>
            <a:xfrm>
              <a:off x="5355806" y="5755101"/>
              <a:ext cx="494830" cy="922791"/>
            </a:xfrm>
            <a:prstGeom prst="rect">
              <a:avLst/>
            </a:prstGeom>
          </p:spPr>
        </p:pic>
        <p:pic>
          <p:nvPicPr>
            <p:cNvPr id="24" name="Picture 23">
              <a:extLst>
                <a:ext uri="{FF2B5EF4-FFF2-40B4-BE49-F238E27FC236}">
                  <a16:creationId xmlns:a16="http://schemas.microsoft.com/office/drawing/2014/main" id="{383FA645-A1D2-68EB-6B48-9F5CA55BE1F4}"/>
                </a:ext>
              </a:extLst>
            </p:cNvPr>
            <p:cNvPicPr>
              <a:picLocks noChangeAspect="1"/>
            </p:cNvPicPr>
            <p:nvPr/>
          </p:nvPicPr>
          <p:blipFill>
            <a:blip r:embed="rId3"/>
            <a:stretch>
              <a:fillRect/>
            </a:stretch>
          </p:blipFill>
          <p:spPr>
            <a:xfrm>
              <a:off x="6615440" y="7306957"/>
              <a:ext cx="494830" cy="922791"/>
            </a:xfrm>
            <a:prstGeom prst="rect">
              <a:avLst/>
            </a:prstGeom>
          </p:spPr>
        </p:pic>
        <p:pic>
          <p:nvPicPr>
            <p:cNvPr id="26" name="Picture 25">
              <a:extLst>
                <a:ext uri="{FF2B5EF4-FFF2-40B4-BE49-F238E27FC236}">
                  <a16:creationId xmlns:a16="http://schemas.microsoft.com/office/drawing/2014/main" id="{395E71FA-90EA-51DD-6243-CDC2F9D1E809}"/>
                </a:ext>
              </a:extLst>
            </p:cNvPr>
            <p:cNvPicPr>
              <a:picLocks noChangeAspect="1"/>
            </p:cNvPicPr>
            <p:nvPr/>
          </p:nvPicPr>
          <p:blipFill>
            <a:blip r:embed="rId3"/>
            <a:stretch>
              <a:fillRect/>
            </a:stretch>
          </p:blipFill>
          <p:spPr>
            <a:xfrm>
              <a:off x="2302090" y="6680679"/>
              <a:ext cx="494830" cy="922791"/>
            </a:xfrm>
            <a:prstGeom prst="rect">
              <a:avLst/>
            </a:prstGeom>
          </p:spPr>
        </p:pic>
      </p:grpSp>
      <p:pic>
        <p:nvPicPr>
          <p:cNvPr id="4" name="Picture 3">
            <a:extLst>
              <a:ext uri="{FF2B5EF4-FFF2-40B4-BE49-F238E27FC236}">
                <a16:creationId xmlns:a16="http://schemas.microsoft.com/office/drawing/2014/main" id="{B18D31CD-EB23-F5E7-9B02-7129231310C2}"/>
              </a:ext>
            </a:extLst>
          </p:cNvPr>
          <p:cNvPicPr>
            <a:picLocks noChangeAspect="1"/>
          </p:cNvPicPr>
          <p:nvPr/>
        </p:nvPicPr>
        <p:blipFill>
          <a:blip r:embed="rId4"/>
          <a:stretch>
            <a:fillRect/>
          </a:stretch>
        </p:blipFill>
        <p:spPr>
          <a:xfrm>
            <a:off x="5227294" y="4310679"/>
            <a:ext cx="5686081" cy="2291589"/>
          </a:xfrm>
          <a:prstGeom prst="rect">
            <a:avLst/>
          </a:prstGeom>
        </p:spPr>
      </p:pic>
      <p:sp>
        <p:nvSpPr>
          <p:cNvPr id="25" name="Slide Number Placeholder 24">
            <a:extLst>
              <a:ext uri="{FF2B5EF4-FFF2-40B4-BE49-F238E27FC236}">
                <a16:creationId xmlns:a16="http://schemas.microsoft.com/office/drawing/2014/main" id="{F027AA54-398F-9F30-E892-DFF7EA4260BB}"/>
              </a:ext>
            </a:extLst>
          </p:cNvPr>
          <p:cNvSpPr>
            <a:spLocks noGrp="1"/>
          </p:cNvSpPr>
          <p:nvPr>
            <p:ph type="sldNum" sz="quarter" idx="12"/>
          </p:nvPr>
        </p:nvSpPr>
        <p:spPr/>
        <p:txBody>
          <a:bodyPr/>
          <a:lstStyle/>
          <a:p>
            <a:fld id="{3B262475-B39C-4809-B838-6955B4973FE0}" type="slidenum">
              <a:rPr lang="en-US" smtClean="0"/>
              <a:t>34</a:t>
            </a:fld>
            <a:endParaRPr lang="en-US"/>
          </a:p>
        </p:txBody>
      </p:sp>
    </p:spTree>
    <p:extLst>
      <p:ext uri="{BB962C8B-B14F-4D97-AF65-F5344CB8AC3E}">
        <p14:creationId xmlns:p14="http://schemas.microsoft.com/office/powerpoint/2010/main" val="2257992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D3B3-3C21-C3BE-D2C4-9FC4A11A718A}"/>
              </a:ext>
            </a:extLst>
          </p:cNvPr>
          <p:cNvSpPr>
            <a:spLocks noGrp="1"/>
          </p:cNvSpPr>
          <p:nvPr>
            <p:ph type="title"/>
          </p:nvPr>
        </p:nvSpPr>
        <p:spPr/>
        <p:txBody>
          <a:bodyPr/>
          <a:lstStyle/>
          <a:p>
            <a:r>
              <a:rPr lang="en-US" dirty="0"/>
              <a:t>Graph: GNN Network</a:t>
            </a:r>
          </a:p>
        </p:txBody>
      </p:sp>
      <p:sp>
        <p:nvSpPr>
          <p:cNvPr id="3" name="Content Placeholder 2">
            <a:extLst>
              <a:ext uri="{FF2B5EF4-FFF2-40B4-BE49-F238E27FC236}">
                <a16:creationId xmlns:a16="http://schemas.microsoft.com/office/drawing/2014/main" id="{B8040A55-64B2-459A-8650-766021E103D5}"/>
              </a:ext>
            </a:extLst>
          </p:cNvPr>
          <p:cNvSpPr>
            <a:spLocks noGrp="1"/>
          </p:cNvSpPr>
          <p:nvPr>
            <p:ph idx="1"/>
          </p:nvPr>
        </p:nvSpPr>
        <p:spPr/>
        <p:txBody>
          <a:bodyPr/>
          <a:lstStyle/>
          <a:p>
            <a:r>
              <a:rPr lang="en-US" dirty="0"/>
              <a:t>TAG model uses two types of GNN layers</a:t>
            </a:r>
          </a:p>
          <a:p>
            <a:pPr lvl="1"/>
            <a:r>
              <a:rPr lang="en-US" dirty="0"/>
              <a:t>1: Edge type-aware convolutional layer</a:t>
            </a:r>
          </a:p>
          <a:p>
            <a:pPr lvl="1"/>
            <a:endParaRPr lang="en-US" dirty="0"/>
          </a:p>
        </p:txBody>
      </p:sp>
      <p:grpSp>
        <p:nvGrpSpPr>
          <p:cNvPr id="4" name="Group 3">
            <a:extLst>
              <a:ext uri="{FF2B5EF4-FFF2-40B4-BE49-F238E27FC236}">
                <a16:creationId xmlns:a16="http://schemas.microsoft.com/office/drawing/2014/main" id="{1DCABE48-5706-B672-8E29-4770A8D2B02B}"/>
              </a:ext>
            </a:extLst>
          </p:cNvPr>
          <p:cNvGrpSpPr/>
          <p:nvPr/>
        </p:nvGrpSpPr>
        <p:grpSpPr>
          <a:xfrm>
            <a:off x="708406" y="3318447"/>
            <a:ext cx="3595372" cy="3074415"/>
            <a:chOff x="876300" y="4004833"/>
            <a:chExt cx="6530340" cy="5816584"/>
          </a:xfrm>
        </p:grpSpPr>
        <p:sp>
          <p:nvSpPr>
            <p:cNvPr id="5" name="Oval 4">
              <a:extLst>
                <a:ext uri="{FF2B5EF4-FFF2-40B4-BE49-F238E27FC236}">
                  <a16:creationId xmlns:a16="http://schemas.microsoft.com/office/drawing/2014/main" id="{EEB6AC2F-F794-E177-A137-E1BA13C5C630}"/>
                </a:ext>
              </a:extLst>
            </p:cNvPr>
            <p:cNvSpPr/>
            <p:nvPr/>
          </p:nvSpPr>
          <p:spPr>
            <a:xfrm>
              <a:off x="4084320" y="6035040"/>
              <a:ext cx="865632" cy="806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048FB74F-E831-2A28-3D64-041D3F363167}"/>
                </a:ext>
              </a:extLst>
            </p:cNvPr>
            <p:cNvSpPr/>
            <p:nvPr/>
          </p:nvSpPr>
          <p:spPr>
            <a:xfrm>
              <a:off x="2907792" y="7491984"/>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9E15F299-6C8B-A963-8D97-70FC4BD90AE3}"/>
                </a:ext>
              </a:extLst>
            </p:cNvPr>
            <p:cNvSpPr/>
            <p:nvPr/>
          </p:nvSpPr>
          <p:spPr>
            <a:xfrm>
              <a:off x="5417820" y="7667243"/>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2EBA86E6-564F-C186-0EA7-230FED4452BE}"/>
                </a:ext>
              </a:extLst>
            </p:cNvPr>
            <p:cNvSpPr/>
            <p:nvPr/>
          </p:nvSpPr>
          <p:spPr>
            <a:xfrm>
              <a:off x="3218688" y="4407931"/>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FC227F50-33BC-F96B-ABB1-ED966B0DDC61}"/>
                </a:ext>
              </a:extLst>
            </p:cNvPr>
            <p:cNvSpPr/>
            <p:nvPr/>
          </p:nvSpPr>
          <p:spPr>
            <a:xfrm>
              <a:off x="5315712" y="4004833"/>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D826B129-C533-27E6-D643-1174E4486803}"/>
                </a:ext>
              </a:extLst>
            </p:cNvPr>
            <p:cNvSpPr/>
            <p:nvPr/>
          </p:nvSpPr>
          <p:spPr>
            <a:xfrm>
              <a:off x="876300" y="8110585"/>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CAB47693-D480-718F-5913-D5D8582C94E8}"/>
                </a:ext>
              </a:extLst>
            </p:cNvPr>
            <p:cNvSpPr/>
            <p:nvPr/>
          </p:nvSpPr>
          <p:spPr>
            <a:xfrm>
              <a:off x="2956560" y="9015221"/>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00D9737-0938-BB09-9450-6B5FD66946FA}"/>
                </a:ext>
              </a:extLst>
            </p:cNvPr>
            <p:cNvSpPr/>
            <p:nvPr/>
          </p:nvSpPr>
          <p:spPr>
            <a:xfrm>
              <a:off x="6541008" y="8949507"/>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a:extLst>
                <a:ext uri="{FF2B5EF4-FFF2-40B4-BE49-F238E27FC236}">
                  <a16:creationId xmlns:a16="http://schemas.microsoft.com/office/drawing/2014/main" id="{743B187A-3A77-A784-D88A-B6C274A33080}"/>
                </a:ext>
              </a:extLst>
            </p:cNvPr>
            <p:cNvCxnSpPr>
              <a:endCxn id="5" idx="3"/>
            </p:cNvCxnSpPr>
            <p:nvPr/>
          </p:nvCxnSpPr>
          <p:spPr>
            <a:xfrm flipV="1">
              <a:off x="3486912" y="6723171"/>
              <a:ext cx="724177" cy="76881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F989E7-4896-1E57-0AB9-67AB7C774785}"/>
                </a:ext>
              </a:extLst>
            </p:cNvPr>
            <p:cNvCxnSpPr>
              <a:cxnSpLocks/>
              <a:stCxn id="10" idx="6"/>
              <a:endCxn id="6" idx="2"/>
            </p:cNvCxnSpPr>
            <p:nvPr/>
          </p:nvCxnSpPr>
          <p:spPr>
            <a:xfrm flipV="1">
              <a:off x="1741932" y="7895082"/>
              <a:ext cx="1165860" cy="61860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9D4013-354E-4AA2-43C6-2E9D6B650FB5}"/>
                </a:ext>
              </a:extLst>
            </p:cNvPr>
            <p:cNvCxnSpPr>
              <a:cxnSpLocks/>
              <a:stCxn id="6" idx="4"/>
              <a:endCxn id="11" idx="0"/>
            </p:cNvCxnSpPr>
            <p:nvPr/>
          </p:nvCxnSpPr>
          <p:spPr>
            <a:xfrm>
              <a:off x="3340608" y="8298180"/>
              <a:ext cx="48768" cy="7170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F9ACBE-4A09-8AE3-29C9-3B20BB2E846F}"/>
                </a:ext>
              </a:extLst>
            </p:cNvPr>
            <p:cNvCxnSpPr>
              <a:cxnSpLocks/>
              <a:stCxn id="7" idx="5"/>
              <a:endCxn id="12" idx="0"/>
            </p:cNvCxnSpPr>
            <p:nvPr/>
          </p:nvCxnSpPr>
          <p:spPr>
            <a:xfrm>
              <a:off x="6156683" y="8355374"/>
              <a:ext cx="817141" cy="59413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8E1633-7F51-8538-18FE-53E79DA5F382}"/>
                </a:ext>
              </a:extLst>
            </p:cNvPr>
            <p:cNvCxnSpPr>
              <a:cxnSpLocks/>
              <a:stCxn id="12" idx="1"/>
            </p:cNvCxnSpPr>
            <p:nvPr/>
          </p:nvCxnSpPr>
          <p:spPr>
            <a:xfrm flipH="1" flipV="1">
              <a:off x="5948172" y="8432780"/>
              <a:ext cx="719605" cy="634792"/>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6A02C6-72FF-FDE8-73F5-EE44F8B889D2}"/>
                </a:ext>
              </a:extLst>
            </p:cNvPr>
            <p:cNvCxnSpPr>
              <a:cxnSpLocks/>
              <a:endCxn id="5" idx="1"/>
            </p:cNvCxnSpPr>
            <p:nvPr/>
          </p:nvCxnSpPr>
          <p:spPr>
            <a:xfrm>
              <a:off x="3822192" y="5143500"/>
              <a:ext cx="388897" cy="1009605"/>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2062B6-879D-D96D-5AA9-D1BEEB622DCF}"/>
                </a:ext>
              </a:extLst>
            </p:cNvPr>
            <p:cNvCxnSpPr>
              <a:cxnSpLocks/>
              <a:stCxn id="7" idx="1"/>
              <a:endCxn id="5" idx="5"/>
            </p:cNvCxnSpPr>
            <p:nvPr/>
          </p:nvCxnSpPr>
          <p:spPr>
            <a:xfrm flipH="1" flipV="1">
              <a:off x="4823183" y="6723171"/>
              <a:ext cx="721406" cy="1062137"/>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A36-631C-0E63-C6C1-277497496E4B}"/>
                </a:ext>
              </a:extLst>
            </p:cNvPr>
            <p:cNvCxnSpPr>
              <a:cxnSpLocks/>
              <a:stCxn id="5" idx="7"/>
              <a:endCxn id="9" idx="3"/>
            </p:cNvCxnSpPr>
            <p:nvPr/>
          </p:nvCxnSpPr>
          <p:spPr>
            <a:xfrm flipV="1">
              <a:off x="4823183" y="4692964"/>
              <a:ext cx="619298" cy="14601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40EFD57-CCDA-B2F5-A54A-FACA51D71664}"/>
                </a:ext>
              </a:extLst>
            </p:cNvPr>
            <p:cNvPicPr>
              <a:picLocks noChangeAspect="1"/>
            </p:cNvPicPr>
            <p:nvPr/>
          </p:nvPicPr>
          <p:blipFill>
            <a:blip r:embed="rId3"/>
            <a:stretch>
              <a:fillRect/>
            </a:stretch>
          </p:blipFill>
          <p:spPr>
            <a:xfrm>
              <a:off x="2461730" y="4325214"/>
              <a:ext cx="494830" cy="922791"/>
            </a:xfrm>
            <a:prstGeom prst="rect">
              <a:avLst/>
            </a:prstGeom>
          </p:spPr>
        </p:pic>
        <p:pic>
          <p:nvPicPr>
            <p:cNvPr id="22" name="Picture 21">
              <a:extLst>
                <a:ext uri="{FF2B5EF4-FFF2-40B4-BE49-F238E27FC236}">
                  <a16:creationId xmlns:a16="http://schemas.microsoft.com/office/drawing/2014/main" id="{5934ADBF-F574-4D54-E524-67D940CFCC01}"/>
                </a:ext>
              </a:extLst>
            </p:cNvPr>
            <p:cNvPicPr>
              <a:picLocks noChangeAspect="1"/>
            </p:cNvPicPr>
            <p:nvPr/>
          </p:nvPicPr>
          <p:blipFill>
            <a:blip r:embed="rId3"/>
            <a:stretch>
              <a:fillRect/>
            </a:stretch>
          </p:blipFill>
          <p:spPr>
            <a:xfrm>
              <a:off x="5355806" y="5755101"/>
              <a:ext cx="494830" cy="922791"/>
            </a:xfrm>
            <a:prstGeom prst="rect">
              <a:avLst/>
            </a:prstGeom>
          </p:spPr>
        </p:pic>
        <p:pic>
          <p:nvPicPr>
            <p:cNvPr id="23" name="Picture 22">
              <a:extLst>
                <a:ext uri="{FF2B5EF4-FFF2-40B4-BE49-F238E27FC236}">
                  <a16:creationId xmlns:a16="http://schemas.microsoft.com/office/drawing/2014/main" id="{BF3C5BA1-97B1-0B50-8F29-0BF3C98B0150}"/>
                </a:ext>
              </a:extLst>
            </p:cNvPr>
            <p:cNvPicPr>
              <a:picLocks noChangeAspect="1"/>
            </p:cNvPicPr>
            <p:nvPr/>
          </p:nvPicPr>
          <p:blipFill>
            <a:blip r:embed="rId3"/>
            <a:stretch>
              <a:fillRect/>
            </a:stretch>
          </p:blipFill>
          <p:spPr>
            <a:xfrm>
              <a:off x="6615440" y="7306957"/>
              <a:ext cx="494830" cy="922791"/>
            </a:xfrm>
            <a:prstGeom prst="rect">
              <a:avLst/>
            </a:prstGeom>
          </p:spPr>
        </p:pic>
        <p:pic>
          <p:nvPicPr>
            <p:cNvPr id="24" name="Picture 23">
              <a:extLst>
                <a:ext uri="{FF2B5EF4-FFF2-40B4-BE49-F238E27FC236}">
                  <a16:creationId xmlns:a16="http://schemas.microsoft.com/office/drawing/2014/main" id="{4404E527-9D15-79BB-D63D-563B45804871}"/>
                </a:ext>
              </a:extLst>
            </p:cNvPr>
            <p:cNvPicPr>
              <a:picLocks noChangeAspect="1"/>
            </p:cNvPicPr>
            <p:nvPr/>
          </p:nvPicPr>
          <p:blipFill>
            <a:blip r:embed="rId3"/>
            <a:stretch>
              <a:fillRect/>
            </a:stretch>
          </p:blipFill>
          <p:spPr>
            <a:xfrm>
              <a:off x="2302090" y="6680679"/>
              <a:ext cx="494830" cy="922791"/>
            </a:xfrm>
            <a:prstGeom prst="rect">
              <a:avLst/>
            </a:prstGeom>
          </p:spPr>
        </p:pic>
      </p:grpSp>
      <p:pic>
        <p:nvPicPr>
          <p:cNvPr id="26" name="Picture 25">
            <a:extLst>
              <a:ext uri="{FF2B5EF4-FFF2-40B4-BE49-F238E27FC236}">
                <a16:creationId xmlns:a16="http://schemas.microsoft.com/office/drawing/2014/main" id="{A4E13ADA-32B9-9C84-0410-3C2E9EC6992A}"/>
              </a:ext>
            </a:extLst>
          </p:cNvPr>
          <p:cNvPicPr>
            <a:picLocks noChangeAspect="1"/>
          </p:cNvPicPr>
          <p:nvPr/>
        </p:nvPicPr>
        <p:blipFill>
          <a:blip r:embed="rId4"/>
          <a:stretch>
            <a:fillRect/>
          </a:stretch>
        </p:blipFill>
        <p:spPr>
          <a:xfrm>
            <a:off x="5014754" y="2627671"/>
            <a:ext cx="6688297" cy="1274644"/>
          </a:xfrm>
          <a:prstGeom prst="rect">
            <a:avLst/>
          </a:prstGeom>
        </p:spPr>
      </p:pic>
      <p:sp>
        <p:nvSpPr>
          <p:cNvPr id="27" name="TextBox 26">
            <a:extLst>
              <a:ext uri="{FF2B5EF4-FFF2-40B4-BE49-F238E27FC236}">
                <a16:creationId xmlns:a16="http://schemas.microsoft.com/office/drawing/2014/main" id="{2EE85137-0502-C23F-21AC-AEC6D163701B}"/>
              </a:ext>
            </a:extLst>
          </p:cNvPr>
          <p:cNvSpPr txBox="1"/>
          <p:nvPr/>
        </p:nvSpPr>
        <p:spPr>
          <a:xfrm>
            <a:off x="5684679" y="4840734"/>
            <a:ext cx="5605848"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Different weight matrices for different edge types</a:t>
            </a:r>
          </a:p>
        </p:txBody>
      </p:sp>
      <p:sp>
        <p:nvSpPr>
          <p:cNvPr id="28" name="Right Arrow 27">
            <a:extLst>
              <a:ext uri="{FF2B5EF4-FFF2-40B4-BE49-F238E27FC236}">
                <a16:creationId xmlns:a16="http://schemas.microsoft.com/office/drawing/2014/main" id="{ADC04EEB-5E74-7BD8-AFE3-40C0C8EEF643}"/>
              </a:ext>
            </a:extLst>
          </p:cNvPr>
          <p:cNvSpPr/>
          <p:nvPr/>
        </p:nvSpPr>
        <p:spPr>
          <a:xfrm rot="18077334">
            <a:off x="10048061" y="4014160"/>
            <a:ext cx="760020"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Slide Number Placeholder 24">
            <a:extLst>
              <a:ext uri="{FF2B5EF4-FFF2-40B4-BE49-F238E27FC236}">
                <a16:creationId xmlns:a16="http://schemas.microsoft.com/office/drawing/2014/main" id="{CA937D23-5565-7272-D394-26911FC3CDFB}"/>
              </a:ext>
            </a:extLst>
          </p:cNvPr>
          <p:cNvSpPr>
            <a:spLocks noGrp="1"/>
          </p:cNvSpPr>
          <p:nvPr>
            <p:ph type="sldNum" sz="quarter" idx="12"/>
          </p:nvPr>
        </p:nvSpPr>
        <p:spPr/>
        <p:txBody>
          <a:bodyPr/>
          <a:lstStyle/>
          <a:p>
            <a:fld id="{3B262475-B39C-4809-B838-6955B4973FE0}" type="slidenum">
              <a:rPr lang="en-US" smtClean="0"/>
              <a:t>35</a:t>
            </a:fld>
            <a:endParaRPr lang="en-US"/>
          </a:p>
        </p:txBody>
      </p:sp>
    </p:spTree>
    <p:extLst>
      <p:ext uri="{BB962C8B-B14F-4D97-AF65-F5344CB8AC3E}">
        <p14:creationId xmlns:p14="http://schemas.microsoft.com/office/powerpoint/2010/main" val="4184198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4E13ADA-32B9-9C84-0410-3C2E9EC6992A}"/>
              </a:ext>
            </a:extLst>
          </p:cNvPr>
          <p:cNvPicPr>
            <a:picLocks noChangeAspect="1"/>
          </p:cNvPicPr>
          <p:nvPr/>
        </p:nvPicPr>
        <p:blipFill>
          <a:blip r:embed="rId3"/>
          <a:stretch>
            <a:fillRect/>
          </a:stretch>
        </p:blipFill>
        <p:spPr>
          <a:xfrm>
            <a:off x="5014754" y="2627671"/>
            <a:ext cx="6688297" cy="1274644"/>
          </a:xfrm>
          <a:prstGeom prst="rect">
            <a:avLst/>
          </a:prstGeom>
        </p:spPr>
      </p:pic>
      <p:sp>
        <p:nvSpPr>
          <p:cNvPr id="2" name="Title 1">
            <a:extLst>
              <a:ext uri="{FF2B5EF4-FFF2-40B4-BE49-F238E27FC236}">
                <a16:creationId xmlns:a16="http://schemas.microsoft.com/office/drawing/2014/main" id="{ED48D3B3-3C21-C3BE-D2C4-9FC4A11A718A}"/>
              </a:ext>
            </a:extLst>
          </p:cNvPr>
          <p:cNvSpPr>
            <a:spLocks noGrp="1"/>
          </p:cNvSpPr>
          <p:nvPr>
            <p:ph type="title"/>
          </p:nvPr>
        </p:nvSpPr>
        <p:spPr/>
        <p:txBody>
          <a:bodyPr/>
          <a:lstStyle/>
          <a:p>
            <a:r>
              <a:rPr lang="en-US" dirty="0"/>
              <a:t>Graph: GNN Network</a:t>
            </a:r>
          </a:p>
        </p:txBody>
      </p:sp>
      <p:sp>
        <p:nvSpPr>
          <p:cNvPr id="3" name="Content Placeholder 2">
            <a:extLst>
              <a:ext uri="{FF2B5EF4-FFF2-40B4-BE49-F238E27FC236}">
                <a16:creationId xmlns:a16="http://schemas.microsoft.com/office/drawing/2014/main" id="{B8040A55-64B2-459A-8650-766021E103D5}"/>
              </a:ext>
            </a:extLst>
          </p:cNvPr>
          <p:cNvSpPr>
            <a:spLocks noGrp="1"/>
          </p:cNvSpPr>
          <p:nvPr>
            <p:ph idx="1"/>
          </p:nvPr>
        </p:nvSpPr>
        <p:spPr/>
        <p:txBody>
          <a:bodyPr/>
          <a:lstStyle/>
          <a:p>
            <a:r>
              <a:rPr lang="en-US" dirty="0"/>
              <a:t>TAG model uses two types of GNN layers</a:t>
            </a:r>
          </a:p>
          <a:p>
            <a:pPr lvl="1"/>
            <a:r>
              <a:rPr lang="en-US" dirty="0"/>
              <a:t>1: Edge type-aware convolutional layer</a:t>
            </a:r>
          </a:p>
          <a:p>
            <a:pPr lvl="1"/>
            <a:r>
              <a:rPr lang="en-US" dirty="0"/>
              <a:t>2: Graph Isomorphism network </a:t>
            </a:r>
            <a:r>
              <a:rPr lang="en-US" dirty="0">
                <a:hlinkClick r:id="rId4"/>
              </a:rPr>
              <a:t>[Xu+, 2019] </a:t>
            </a:r>
            <a:endParaRPr lang="en-US" dirty="0"/>
          </a:p>
          <a:p>
            <a:pPr lvl="1"/>
            <a:endParaRPr lang="en-US" dirty="0"/>
          </a:p>
        </p:txBody>
      </p:sp>
      <p:grpSp>
        <p:nvGrpSpPr>
          <p:cNvPr id="4" name="Group 3">
            <a:extLst>
              <a:ext uri="{FF2B5EF4-FFF2-40B4-BE49-F238E27FC236}">
                <a16:creationId xmlns:a16="http://schemas.microsoft.com/office/drawing/2014/main" id="{1DCABE48-5706-B672-8E29-4770A8D2B02B}"/>
              </a:ext>
            </a:extLst>
          </p:cNvPr>
          <p:cNvGrpSpPr/>
          <p:nvPr/>
        </p:nvGrpSpPr>
        <p:grpSpPr>
          <a:xfrm>
            <a:off x="708406" y="3318447"/>
            <a:ext cx="3595372" cy="3074415"/>
            <a:chOff x="876300" y="4004833"/>
            <a:chExt cx="6530340" cy="5816584"/>
          </a:xfrm>
        </p:grpSpPr>
        <p:sp>
          <p:nvSpPr>
            <p:cNvPr id="5" name="Oval 4">
              <a:extLst>
                <a:ext uri="{FF2B5EF4-FFF2-40B4-BE49-F238E27FC236}">
                  <a16:creationId xmlns:a16="http://schemas.microsoft.com/office/drawing/2014/main" id="{EEB6AC2F-F794-E177-A137-E1BA13C5C630}"/>
                </a:ext>
              </a:extLst>
            </p:cNvPr>
            <p:cNvSpPr/>
            <p:nvPr/>
          </p:nvSpPr>
          <p:spPr>
            <a:xfrm>
              <a:off x="4084320" y="6035040"/>
              <a:ext cx="865632" cy="8061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048FB74F-E831-2A28-3D64-041D3F363167}"/>
                </a:ext>
              </a:extLst>
            </p:cNvPr>
            <p:cNvSpPr/>
            <p:nvPr/>
          </p:nvSpPr>
          <p:spPr>
            <a:xfrm>
              <a:off x="2907792" y="7491984"/>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9E15F299-6C8B-A963-8D97-70FC4BD90AE3}"/>
                </a:ext>
              </a:extLst>
            </p:cNvPr>
            <p:cNvSpPr/>
            <p:nvPr/>
          </p:nvSpPr>
          <p:spPr>
            <a:xfrm>
              <a:off x="5417820" y="7667243"/>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2EBA86E6-564F-C186-0EA7-230FED4452BE}"/>
                </a:ext>
              </a:extLst>
            </p:cNvPr>
            <p:cNvSpPr/>
            <p:nvPr/>
          </p:nvSpPr>
          <p:spPr>
            <a:xfrm>
              <a:off x="3218688" y="4407931"/>
              <a:ext cx="865632" cy="8061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FC227F50-33BC-F96B-ABB1-ED966B0DDC61}"/>
                </a:ext>
              </a:extLst>
            </p:cNvPr>
            <p:cNvSpPr/>
            <p:nvPr/>
          </p:nvSpPr>
          <p:spPr>
            <a:xfrm>
              <a:off x="5315712" y="4004833"/>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D826B129-C533-27E6-D643-1174E4486803}"/>
                </a:ext>
              </a:extLst>
            </p:cNvPr>
            <p:cNvSpPr/>
            <p:nvPr/>
          </p:nvSpPr>
          <p:spPr>
            <a:xfrm>
              <a:off x="876300" y="8110585"/>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CAB47693-D480-718F-5913-D5D8582C94E8}"/>
                </a:ext>
              </a:extLst>
            </p:cNvPr>
            <p:cNvSpPr/>
            <p:nvPr/>
          </p:nvSpPr>
          <p:spPr>
            <a:xfrm>
              <a:off x="2956560" y="9015221"/>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600D9737-0938-BB09-9450-6B5FD66946FA}"/>
                </a:ext>
              </a:extLst>
            </p:cNvPr>
            <p:cNvSpPr/>
            <p:nvPr/>
          </p:nvSpPr>
          <p:spPr>
            <a:xfrm>
              <a:off x="6541008" y="8949507"/>
              <a:ext cx="865632" cy="80619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a:extLst>
                <a:ext uri="{FF2B5EF4-FFF2-40B4-BE49-F238E27FC236}">
                  <a16:creationId xmlns:a16="http://schemas.microsoft.com/office/drawing/2014/main" id="{743B187A-3A77-A784-D88A-B6C274A33080}"/>
                </a:ext>
              </a:extLst>
            </p:cNvPr>
            <p:cNvCxnSpPr>
              <a:endCxn id="5" idx="3"/>
            </p:cNvCxnSpPr>
            <p:nvPr/>
          </p:nvCxnSpPr>
          <p:spPr>
            <a:xfrm flipV="1">
              <a:off x="3486912" y="6723171"/>
              <a:ext cx="724177" cy="76881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F989E7-4896-1E57-0AB9-67AB7C774785}"/>
                </a:ext>
              </a:extLst>
            </p:cNvPr>
            <p:cNvCxnSpPr>
              <a:cxnSpLocks/>
              <a:stCxn id="10" idx="6"/>
              <a:endCxn id="6" idx="2"/>
            </p:cNvCxnSpPr>
            <p:nvPr/>
          </p:nvCxnSpPr>
          <p:spPr>
            <a:xfrm flipV="1">
              <a:off x="1741932" y="7895082"/>
              <a:ext cx="1165860" cy="61860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9D4013-354E-4AA2-43C6-2E9D6B650FB5}"/>
                </a:ext>
              </a:extLst>
            </p:cNvPr>
            <p:cNvCxnSpPr>
              <a:cxnSpLocks/>
              <a:stCxn id="6" idx="4"/>
              <a:endCxn id="11" idx="0"/>
            </p:cNvCxnSpPr>
            <p:nvPr/>
          </p:nvCxnSpPr>
          <p:spPr>
            <a:xfrm>
              <a:off x="3340608" y="8298180"/>
              <a:ext cx="48768" cy="7170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F9ACBE-4A09-8AE3-29C9-3B20BB2E846F}"/>
                </a:ext>
              </a:extLst>
            </p:cNvPr>
            <p:cNvCxnSpPr>
              <a:cxnSpLocks/>
              <a:stCxn id="7" idx="5"/>
              <a:endCxn id="12" idx="0"/>
            </p:cNvCxnSpPr>
            <p:nvPr/>
          </p:nvCxnSpPr>
          <p:spPr>
            <a:xfrm>
              <a:off x="6156683" y="8355374"/>
              <a:ext cx="817141" cy="594133"/>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8E1633-7F51-8538-18FE-53E79DA5F382}"/>
                </a:ext>
              </a:extLst>
            </p:cNvPr>
            <p:cNvCxnSpPr>
              <a:cxnSpLocks/>
              <a:stCxn id="12" idx="1"/>
            </p:cNvCxnSpPr>
            <p:nvPr/>
          </p:nvCxnSpPr>
          <p:spPr>
            <a:xfrm flipH="1" flipV="1">
              <a:off x="5948172" y="8432780"/>
              <a:ext cx="719605" cy="634792"/>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6A02C6-72FF-FDE8-73F5-EE44F8B889D2}"/>
                </a:ext>
              </a:extLst>
            </p:cNvPr>
            <p:cNvCxnSpPr>
              <a:cxnSpLocks/>
              <a:endCxn id="5" idx="1"/>
            </p:cNvCxnSpPr>
            <p:nvPr/>
          </p:nvCxnSpPr>
          <p:spPr>
            <a:xfrm>
              <a:off x="3822192" y="5143500"/>
              <a:ext cx="388897" cy="1009605"/>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2062B6-879D-D96D-5AA9-D1BEEB622DCF}"/>
                </a:ext>
              </a:extLst>
            </p:cNvPr>
            <p:cNvCxnSpPr>
              <a:cxnSpLocks/>
              <a:stCxn id="7" idx="1"/>
              <a:endCxn id="5" idx="5"/>
            </p:cNvCxnSpPr>
            <p:nvPr/>
          </p:nvCxnSpPr>
          <p:spPr>
            <a:xfrm flipH="1" flipV="1">
              <a:off x="4823183" y="6723171"/>
              <a:ext cx="721406" cy="1062137"/>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A36-631C-0E63-C6C1-277497496E4B}"/>
                </a:ext>
              </a:extLst>
            </p:cNvPr>
            <p:cNvCxnSpPr>
              <a:cxnSpLocks/>
              <a:stCxn id="5" idx="7"/>
              <a:endCxn id="9" idx="3"/>
            </p:cNvCxnSpPr>
            <p:nvPr/>
          </p:nvCxnSpPr>
          <p:spPr>
            <a:xfrm flipV="1">
              <a:off x="4823183" y="4692964"/>
              <a:ext cx="619298" cy="1460141"/>
            </a:xfrm>
            <a:prstGeom prst="straightConnector1">
              <a:avLst/>
            </a:prstGeom>
            <a:ln w="44450">
              <a:solidFill>
                <a:schemeClr val="accent4"/>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40EFD57-CCDA-B2F5-A54A-FACA51D71664}"/>
                </a:ext>
              </a:extLst>
            </p:cNvPr>
            <p:cNvPicPr>
              <a:picLocks noChangeAspect="1"/>
            </p:cNvPicPr>
            <p:nvPr/>
          </p:nvPicPr>
          <p:blipFill>
            <a:blip r:embed="rId5"/>
            <a:stretch>
              <a:fillRect/>
            </a:stretch>
          </p:blipFill>
          <p:spPr>
            <a:xfrm>
              <a:off x="2461730" y="4325214"/>
              <a:ext cx="494830" cy="922791"/>
            </a:xfrm>
            <a:prstGeom prst="rect">
              <a:avLst/>
            </a:prstGeom>
          </p:spPr>
        </p:pic>
        <p:pic>
          <p:nvPicPr>
            <p:cNvPr id="22" name="Picture 21">
              <a:extLst>
                <a:ext uri="{FF2B5EF4-FFF2-40B4-BE49-F238E27FC236}">
                  <a16:creationId xmlns:a16="http://schemas.microsoft.com/office/drawing/2014/main" id="{5934ADBF-F574-4D54-E524-67D940CFCC01}"/>
                </a:ext>
              </a:extLst>
            </p:cNvPr>
            <p:cNvPicPr>
              <a:picLocks noChangeAspect="1"/>
            </p:cNvPicPr>
            <p:nvPr/>
          </p:nvPicPr>
          <p:blipFill>
            <a:blip r:embed="rId5"/>
            <a:stretch>
              <a:fillRect/>
            </a:stretch>
          </p:blipFill>
          <p:spPr>
            <a:xfrm>
              <a:off x="5355806" y="5755101"/>
              <a:ext cx="494830" cy="922791"/>
            </a:xfrm>
            <a:prstGeom prst="rect">
              <a:avLst/>
            </a:prstGeom>
          </p:spPr>
        </p:pic>
        <p:pic>
          <p:nvPicPr>
            <p:cNvPr id="23" name="Picture 22">
              <a:extLst>
                <a:ext uri="{FF2B5EF4-FFF2-40B4-BE49-F238E27FC236}">
                  <a16:creationId xmlns:a16="http://schemas.microsoft.com/office/drawing/2014/main" id="{BF3C5BA1-97B1-0B50-8F29-0BF3C98B0150}"/>
                </a:ext>
              </a:extLst>
            </p:cNvPr>
            <p:cNvPicPr>
              <a:picLocks noChangeAspect="1"/>
            </p:cNvPicPr>
            <p:nvPr/>
          </p:nvPicPr>
          <p:blipFill>
            <a:blip r:embed="rId5"/>
            <a:stretch>
              <a:fillRect/>
            </a:stretch>
          </p:blipFill>
          <p:spPr>
            <a:xfrm>
              <a:off x="6615440" y="7306957"/>
              <a:ext cx="494830" cy="922791"/>
            </a:xfrm>
            <a:prstGeom prst="rect">
              <a:avLst/>
            </a:prstGeom>
          </p:spPr>
        </p:pic>
        <p:pic>
          <p:nvPicPr>
            <p:cNvPr id="24" name="Picture 23">
              <a:extLst>
                <a:ext uri="{FF2B5EF4-FFF2-40B4-BE49-F238E27FC236}">
                  <a16:creationId xmlns:a16="http://schemas.microsoft.com/office/drawing/2014/main" id="{4404E527-9D15-79BB-D63D-563B45804871}"/>
                </a:ext>
              </a:extLst>
            </p:cNvPr>
            <p:cNvPicPr>
              <a:picLocks noChangeAspect="1"/>
            </p:cNvPicPr>
            <p:nvPr/>
          </p:nvPicPr>
          <p:blipFill>
            <a:blip r:embed="rId5"/>
            <a:stretch>
              <a:fillRect/>
            </a:stretch>
          </p:blipFill>
          <p:spPr>
            <a:xfrm>
              <a:off x="2302090" y="6680679"/>
              <a:ext cx="494830" cy="922791"/>
            </a:xfrm>
            <a:prstGeom prst="rect">
              <a:avLst/>
            </a:prstGeom>
          </p:spPr>
        </p:pic>
      </p:grpSp>
      <p:sp>
        <p:nvSpPr>
          <p:cNvPr id="27" name="TextBox 26">
            <a:extLst>
              <a:ext uri="{FF2B5EF4-FFF2-40B4-BE49-F238E27FC236}">
                <a16:creationId xmlns:a16="http://schemas.microsoft.com/office/drawing/2014/main" id="{2EE85137-0502-C23F-21AC-AEC6D163701B}"/>
              </a:ext>
            </a:extLst>
          </p:cNvPr>
          <p:cNvSpPr txBox="1"/>
          <p:nvPr/>
        </p:nvSpPr>
        <p:spPr>
          <a:xfrm>
            <a:off x="5393868" y="5812551"/>
            <a:ext cx="5040571"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Powerful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ConvGNN</a:t>
            </a:r>
            <a:r>
              <a:rPr lang="en-US" sz="2400" dirty="0">
                <a:latin typeface="Helvetica Neue" panose="02000503000000020004" pitchFamily="2" charset="0"/>
                <a:ea typeface="Helvetica Neue" panose="02000503000000020004" pitchFamily="2" charset="0"/>
                <a:cs typeface="Helvetica Neue" panose="02000503000000020004" pitchFamily="2" charset="0"/>
              </a:rPr>
              <a:t> to learn graph topology</a:t>
            </a:r>
          </a:p>
        </p:txBody>
      </p:sp>
      <p:sp>
        <p:nvSpPr>
          <p:cNvPr id="28" name="Right Arrow 27">
            <a:extLst>
              <a:ext uri="{FF2B5EF4-FFF2-40B4-BE49-F238E27FC236}">
                <a16:creationId xmlns:a16="http://schemas.microsoft.com/office/drawing/2014/main" id="{ADC04EEB-5E74-7BD8-AFE3-40C0C8EEF643}"/>
              </a:ext>
            </a:extLst>
          </p:cNvPr>
          <p:cNvSpPr/>
          <p:nvPr/>
        </p:nvSpPr>
        <p:spPr>
          <a:xfrm rot="16200000">
            <a:off x="7882645" y="5215613"/>
            <a:ext cx="487751" cy="53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5" name="Picture 24">
            <a:extLst>
              <a:ext uri="{FF2B5EF4-FFF2-40B4-BE49-F238E27FC236}">
                <a16:creationId xmlns:a16="http://schemas.microsoft.com/office/drawing/2014/main" id="{27731063-7F21-CB26-509A-5DB55FA2F5A8}"/>
              </a:ext>
            </a:extLst>
          </p:cNvPr>
          <p:cNvPicPr>
            <a:picLocks noChangeAspect="1"/>
          </p:cNvPicPr>
          <p:nvPr/>
        </p:nvPicPr>
        <p:blipFill>
          <a:blip r:embed="rId6"/>
          <a:stretch>
            <a:fillRect/>
          </a:stretch>
        </p:blipFill>
        <p:spPr>
          <a:xfrm>
            <a:off x="6029599" y="4104931"/>
            <a:ext cx="4436805" cy="1115612"/>
          </a:xfrm>
          <a:prstGeom prst="rect">
            <a:avLst/>
          </a:prstGeom>
        </p:spPr>
      </p:pic>
      <p:sp>
        <p:nvSpPr>
          <p:cNvPr id="29" name="Slide Number Placeholder 28">
            <a:extLst>
              <a:ext uri="{FF2B5EF4-FFF2-40B4-BE49-F238E27FC236}">
                <a16:creationId xmlns:a16="http://schemas.microsoft.com/office/drawing/2014/main" id="{6F838817-31E2-57FD-7DC9-D4266C1BAC5E}"/>
              </a:ext>
            </a:extLst>
          </p:cNvPr>
          <p:cNvSpPr>
            <a:spLocks noGrp="1"/>
          </p:cNvSpPr>
          <p:nvPr>
            <p:ph type="sldNum" sz="quarter" idx="12"/>
          </p:nvPr>
        </p:nvSpPr>
        <p:spPr/>
        <p:txBody>
          <a:bodyPr/>
          <a:lstStyle/>
          <a:p>
            <a:fld id="{3B262475-B39C-4809-B838-6955B4973FE0}" type="slidenum">
              <a:rPr lang="en-US" smtClean="0"/>
              <a:t>36</a:t>
            </a:fld>
            <a:endParaRPr lang="en-US"/>
          </a:p>
        </p:txBody>
      </p:sp>
    </p:spTree>
    <p:extLst>
      <p:ext uri="{BB962C8B-B14F-4D97-AF65-F5344CB8AC3E}">
        <p14:creationId xmlns:p14="http://schemas.microsoft.com/office/powerpoint/2010/main" val="1122564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2ACE-EADA-2156-E707-D77156885A49}"/>
              </a:ext>
            </a:extLst>
          </p:cNvPr>
          <p:cNvSpPr>
            <a:spLocks noGrp="1"/>
          </p:cNvSpPr>
          <p:nvPr>
            <p:ph type="title"/>
          </p:nvPr>
        </p:nvSpPr>
        <p:spPr/>
        <p:txBody>
          <a:bodyPr/>
          <a:lstStyle/>
          <a:p>
            <a:r>
              <a:rPr lang="en-US" dirty="0"/>
              <a:t>Self-Attention: Aggregate Information In A Circuit</a:t>
            </a:r>
          </a:p>
        </p:txBody>
      </p:sp>
      <p:sp>
        <p:nvSpPr>
          <p:cNvPr id="3" name="Content Placeholder 2">
            <a:extLst>
              <a:ext uri="{FF2B5EF4-FFF2-40B4-BE49-F238E27FC236}">
                <a16:creationId xmlns:a16="http://schemas.microsoft.com/office/drawing/2014/main" id="{0BBE37C1-1E07-79AB-5FD2-0B5C359C5554}"/>
              </a:ext>
            </a:extLst>
          </p:cNvPr>
          <p:cNvSpPr>
            <a:spLocks noGrp="1"/>
          </p:cNvSpPr>
          <p:nvPr>
            <p:ph idx="1"/>
          </p:nvPr>
        </p:nvSpPr>
        <p:spPr/>
        <p:txBody>
          <a:bodyPr/>
          <a:lstStyle/>
          <a:p>
            <a:r>
              <a:rPr lang="en-US" dirty="0"/>
              <a:t>Self-attention layer share the information between elements in a sequence</a:t>
            </a:r>
          </a:p>
        </p:txBody>
      </p:sp>
      <p:pic>
        <p:nvPicPr>
          <p:cNvPr id="8" name="Picture 7">
            <a:extLst>
              <a:ext uri="{FF2B5EF4-FFF2-40B4-BE49-F238E27FC236}">
                <a16:creationId xmlns:a16="http://schemas.microsoft.com/office/drawing/2014/main" id="{76CD434B-8B5A-6936-19F0-3C0FD9418274}"/>
              </a:ext>
            </a:extLst>
          </p:cNvPr>
          <p:cNvPicPr>
            <a:picLocks noChangeAspect="1"/>
          </p:cNvPicPr>
          <p:nvPr/>
        </p:nvPicPr>
        <p:blipFill rotWithShape="1">
          <a:blip r:embed="rId3"/>
          <a:srcRect l="1664" t="8264" r="2191" b="4546"/>
          <a:stretch/>
        </p:blipFill>
        <p:spPr>
          <a:xfrm>
            <a:off x="1735836" y="2110527"/>
            <a:ext cx="8720328" cy="4645872"/>
          </a:xfrm>
          <a:prstGeom prst="rect">
            <a:avLst/>
          </a:prstGeom>
        </p:spPr>
      </p:pic>
      <p:sp>
        <p:nvSpPr>
          <p:cNvPr id="4" name="Slide Number Placeholder 3">
            <a:extLst>
              <a:ext uri="{FF2B5EF4-FFF2-40B4-BE49-F238E27FC236}">
                <a16:creationId xmlns:a16="http://schemas.microsoft.com/office/drawing/2014/main" id="{377CA272-8936-154F-A4A3-806CD5E1C5DE}"/>
              </a:ext>
            </a:extLst>
          </p:cNvPr>
          <p:cNvSpPr>
            <a:spLocks noGrp="1"/>
          </p:cNvSpPr>
          <p:nvPr>
            <p:ph type="sldNum" sz="quarter" idx="12"/>
          </p:nvPr>
        </p:nvSpPr>
        <p:spPr/>
        <p:txBody>
          <a:bodyPr/>
          <a:lstStyle/>
          <a:p>
            <a:fld id="{3B262475-B39C-4809-B838-6955B4973FE0}" type="slidenum">
              <a:rPr lang="en-US" smtClean="0"/>
              <a:t>37</a:t>
            </a:fld>
            <a:endParaRPr lang="en-US"/>
          </a:p>
        </p:txBody>
      </p:sp>
    </p:spTree>
    <p:extLst>
      <p:ext uri="{BB962C8B-B14F-4D97-AF65-F5344CB8AC3E}">
        <p14:creationId xmlns:p14="http://schemas.microsoft.com/office/powerpoint/2010/main" val="3768330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6FCF-90A3-613F-DC59-A916D5EBEAA9}"/>
              </a:ext>
            </a:extLst>
          </p:cNvPr>
          <p:cNvSpPr>
            <a:spLocks noGrp="1"/>
          </p:cNvSpPr>
          <p:nvPr>
            <p:ph type="title"/>
          </p:nvPr>
        </p:nvSpPr>
        <p:spPr/>
        <p:txBody>
          <a:bodyPr/>
          <a:lstStyle/>
          <a:p>
            <a:r>
              <a:rPr lang="en-US" dirty="0"/>
              <a:t>Text: Encoding Natural Language Into Vectors</a:t>
            </a:r>
          </a:p>
        </p:txBody>
      </p:sp>
      <p:sp>
        <p:nvSpPr>
          <p:cNvPr id="3" name="Content Placeholder 2">
            <a:extLst>
              <a:ext uri="{FF2B5EF4-FFF2-40B4-BE49-F238E27FC236}">
                <a16:creationId xmlns:a16="http://schemas.microsoft.com/office/drawing/2014/main" id="{05102CDB-B800-AB03-1670-443E5BCC185B}"/>
              </a:ext>
            </a:extLst>
          </p:cNvPr>
          <p:cNvSpPr>
            <a:spLocks noGrp="1"/>
          </p:cNvSpPr>
          <p:nvPr>
            <p:ph idx="1"/>
          </p:nvPr>
        </p:nvSpPr>
        <p:spPr/>
        <p:txBody>
          <a:bodyPr/>
          <a:lstStyle/>
          <a:p>
            <a:r>
              <a:rPr lang="en-US" dirty="0"/>
              <a:t>Adopt </a:t>
            </a:r>
            <a:r>
              <a:rPr lang="en-US" dirty="0" err="1"/>
              <a:t>fastText</a:t>
            </a:r>
            <a:r>
              <a:rPr lang="en-US" dirty="0"/>
              <a:t> algorithm </a:t>
            </a:r>
            <a:r>
              <a:rPr lang="en-US" dirty="0">
                <a:hlinkClick r:id="rId3"/>
              </a:rPr>
              <a:t>[Bojanowski+, 2016]</a:t>
            </a:r>
            <a:endParaRPr lang="en-US" dirty="0"/>
          </a:p>
          <a:p>
            <a:pPr lvl="1"/>
            <a:r>
              <a:rPr lang="en-US" dirty="0"/>
              <a:t>Unsupervised training with corpus</a:t>
            </a:r>
          </a:p>
          <a:p>
            <a:pPr lvl="1"/>
            <a:r>
              <a:rPr lang="en-US" dirty="0"/>
              <a:t>Use hashed dictionary to handle unseen words</a:t>
            </a:r>
          </a:p>
          <a:p>
            <a:pPr lvl="1"/>
            <a:r>
              <a:rPr lang="en-US" dirty="0"/>
              <a:t>Learn from sub-word knowledge</a:t>
            </a:r>
            <a:endParaRPr lang="en-US" dirty="0">
              <a:hlinkClick r:id="" action="ppaction://noaction"/>
            </a:endParaRPr>
          </a:p>
          <a:p>
            <a:endParaRPr lang="en-US" dirty="0">
              <a:hlinkClick r:id="" action="ppaction://noaction"/>
            </a:endParaRPr>
          </a:p>
          <a:p>
            <a:endParaRPr lang="en-US" dirty="0">
              <a:hlinkClick r:id="" action="ppaction://noaction"/>
            </a:endParaRPr>
          </a:p>
        </p:txBody>
      </p:sp>
      <p:sp>
        <p:nvSpPr>
          <p:cNvPr id="10" name="Google Shape;147;p5">
            <a:extLst>
              <a:ext uri="{FF2B5EF4-FFF2-40B4-BE49-F238E27FC236}">
                <a16:creationId xmlns:a16="http://schemas.microsoft.com/office/drawing/2014/main" id="{71EF9406-0BC3-D1D2-948B-4BF7BAC34ED7}"/>
              </a:ext>
            </a:extLst>
          </p:cNvPr>
          <p:cNvSpPr txBox="1"/>
          <p:nvPr/>
        </p:nvSpPr>
        <p:spPr>
          <a:xfrm>
            <a:off x="5054309" y="6273800"/>
            <a:ext cx="2296575" cy="338514"/>
          </a:xfrm>
          <a:prstGeom prst="rect">
            <a:avLst/>
          </a:prstGeom>
          <a:noFill/>
          <a:ln>
            <a:noFill/>
          </a:ln>
        </p:spPr>
        <p:txBody>
          <a:bodyPr spcFirstLastPara="1" wrap="square" lIns="91425" tIns="45700" rIns="91425" bIns="45700" anchor="t" anchorCtr="0">
            <a:spAutoFit/>
          </a:bodyPr>
          <a:lstStyle/>
          <a:p>
            <a:r>
              <a:rPr lang="en-US" sz="1600" dirty="0">
                <a:latin typeface="Arial"/>
                <a:ea typeface="Arial"/>
                <a:cs typeface="Arial"/>
                <a:sym typeface="Arial"/>
              </a:rPr>
              <a:t>[Bojanowski, 2016]</a:t>
            </a:r>
            <a:endParaRPr sz="1600" dirty="0">
              <a:latin typeface="Arial"/>
              <a:ea typeface="Arial"/>
              <a:cs typeface="Arial"/>
              <a:sym typeface="Arial"/>
            </a:endParaRPr>
          </a:p>
        </p:txBody>
      </p:sp>
      <p:grpSp>
        <p:nvGrpSpPr>
          <p:cNvPr id="9" name="Group 8">
            <a:extLst>
              <a:ext uri="{FF2B5EF4-FFF2-40B4-BE49-F238E27FC236}">
                <a16:creationId xmlns:a16="http://schemas.microsoft.com/office/drawing/2014/main" id="{9E2B0269-037C-8317-D64B-AAC44C92B2A2}"/>
              </a:ext>
            </a:extLst>
          </p:cNvPr>
          <p:cNvGrpSpPr/>
          <p:nvPr/>
        </p:nvGrpSpPr>
        <p:grpSpPr>
          <a:xfrm>
            <a:off x="3501003" y="3605212"/>
            <a:ext cx="5449192" cy="1827657"/>
            <a:chOff x="5994696" y="5012173"/>
            <a:chExt cx="5536015" cy="1856778"/>
          </a:xfrm>
        </p:grpSpPr>
        <p:sp>
          <p:nvSpPr>
            <p:cNvPr id="11" name="TextBox 10">
              <a:extLst>
                <a:ext uri="{FF2B5EF4-FFF2-40B4-BE49-F238E27FC236}">
                  <a16:creationId xmlns:a16="http://schemas.microsoft.com/office/drawing/2014/main" id="{8BB2D280-1955-C0BE-DBDF-CB0267037C29}"/>
                </a:ext>
              </a:extLst>
            </p:cNvPr>
            <p:cNvSpPr txBox="1"/>
            <p:nvPr/>
          </p:nvSpPr>
          <p:spPr>
            <a:xfrm>
              <a:off x="5994696" y="5433386"/>
              <a:ext cx="689200" cy="427265"/>
            </a:xfrm>
            <a:prstGeom prst="rect">
              <a:avLst/>
            </a:prstGeom>
            <a:noFill/>
          </p:spPr>
          <p:txBody>
            <a:bodyPr wrap="none" rtlCol="0">
              <a:spAutoFit/>
            </a:bodyPr>
            <a:lstStyle/>
            <a:p>
              <a:r>
                <a:rPr lang="en-US" sz="2133" dirty="0">
                  <a:solidFill>
                    <a:srgbClr val="6D84B4"/>
                  </a:solidFill>
                </a:rPr>
                <a:t>man</a:t>
              </a:r>
            </a:p>
          </p:txBody>
        </p:sp>
        <p:sp>
          <p:nvSpPr>
            <p:cNvPr id="12" name="TextBox 11">
              <a:extLst>
                <a:ext uri="{FF2B5EF4-FFF2-40B4-BE49-F238E27FC236}">
                  <a16:creationId xmlns:a16="http://schemas.microsoft.com/office/drawing/2014/main" id="{E3B65D9D-8DDC-DC0B-E989-14E91886D3BF}"/>
                </a:ext>
              </a:extLst>
            </p:cNvPr>
            <p:cNvSpPr txBox="1"/>
            <p:nvPr/>
          </p:nvSpPr>
          <p:spPr>
            <a:xfrm>
              <a:off x="6554070" y="5382540"/>
              <a:ext cx="598002" cy="427265"/>
            </a:xfrm>
            <a:prstGeom prst="rect">
              <a:avLst/>
            </a:prstGeom>
            <a:noFill/>
          </p:spPr>
          <p:txBody>
            <a:bodyPr wrap="none" rtlCol="0">
              <a:spAutoFit/>
            </a:bodyPr>
            <a:lstStyle/>
            <a:p>
              <a:r>
                <a:rPr lang="en-US" sz="2133" dirty="0" err="1">
                  <a:solidFill>
                    <a:srgbClr val="6D84B4"/>
                  </a:solidFill>
                </a:rPr>
                <a:t>ang</a:t>
              </a:r>
              <a:endParaRPr lang="en-US" sz="2133" dirty="0">
                <a:solidFill>
                  <a:srgbClr val="6D84B4"/>
                </a:solidFill>
              </a:endParaRPr>
            </a:p>
          </p:txBody>
        </p:sp>
        <p:sp>
          <p:nvSpPr>
            <p:cNvPr id="13" name="TextBox 12">
              <a:extLst>
                <a:ext uri="{FF2B5EF4-FFF2-40B4-BE49-F238E27FC236}">
                  <a16:creationId xmlns:a16="http://schemas.microsoft.com/office/drawing/2014/main" id="{BF6D9ED0-DE60-31DA-04FC-AA61036C9DE5}"/>
                </a:ext>
              </a:extLst>
            </p:cNvPr>
            <p:cNvSpPr txBox="1"/>
            <p:nvPr/>
          </p:nvSpPr>
          <p:spPr>
            <a:xfrm>
              <a:off x="6261693" y="5876152"/>
              <a:ext cx="600607" cy="427265"/>
            </a:xfrm>
            <a:prstGeom prst="rect">
              <a:avLst/>
            </a:prstGeom>
            <a:noFill/>
          </p:spPr>
          <p:txBody>
            <a:bodyPr wrap="none" rtlCol="0">
              <a:spAutoFit/>
            </a:bodyPr>
            <a:lstStyle/>
            <a:p>
              <a:r>
                <a:rPr lang="en-US" sz="2133" dirty="0" err="1">
                  <a:solidFill>
                    <a:srgbClr val="6D84B4"/>
                  </a:solidFill>
                </a:rPr>
                <a:t>nge</a:t>
              </a:r>
              <a:endParaRPr lang="en-US" sz="2133" dirty="0">
                <a:solidFill>
                  <a:srgbClr val="6D84B4"/>
                </a:solidFill>
              </a:endParaRPr>
            </a:p>
          </p:txBody>
        </p:sp>
        <p:sp>
          <p:nvSpPr>
            <p:cNvPr id="14" name="TextBox 13">
              <a:extLst>
                <a:ext uri="{FF2B5EF4-FFF2-40B4-BE49-F238E27FC236}">
                  <a16:creationId xmlns:a16="http://schemas.microsoft.com/office/drawing/2014/main" id="{2F4E079A-7494-F5B3-CCD1-EA39197AD9EC}"/>
                </a:ext>
              </a:extLst>
            </p:cNvPr>
            <p:cNvSpPr txBox="1"/>
            <p:nvPr/>
          </p:nvSpPr>
          <p:spPr>
            <a:xfrm>
              <a:off x="6871842" y="5855407"/>
              <a:ext cx="550123" cy="427265"/>
            </a:xfrm>
            <a:prstGeom prst="rect">
              <a:avLst/>
            </a:prstGeom>
            <a:noFill/>
          </p:spPr>
          <p:txBody>
            <a:bodyPr wrap="none" rtlCol="0">
              <a:spAutoFit/>
            </a:bodyPr>
            <a:lstStyle/>
            <a:p>
              <a:r>
                <a:rPr lang="en-US" sz="2133" dirty="0" err="1">
                  <a:solidFill>
                    <a:srgbClr val="6D84B4"/>
                  </a:solidFill>
                </a:rPr>
                <a:t>ger</a:t>
              </a:r>
              <a:endParaRPr lang="en-US" sz="2133" dirty="0">
                <a:solidFill>
                  <a:srgbClr val="6D84B4"/>
                </a:solidFill>
              </a:endParaRPr>
            </a:p>
          </p:txBody>
        </p:sp>
        <p:sp>
          <p:nvSpPr>
            <p:cNvPr id="15" name="TextBox 14">
              <a:extLst>
                <a:ext uri="{FF2B5EF4-FFF2-40B4-BE49-F238E27FC236}">
                  <a16:creationId xmlns:a16="http://schemas.microsoft.com/office/drawing/2014/main" id="{52732608-3509-7118-62BD-3B9D566F0464}"/>
                </a:ext>
              </a:extLst>
            </p:cNvPr>
            <p:cNvSpPr txBox="1"/>
            <p:nvPr/>
          </p:nvSpPr>
          <p:spPr>
            <a:xfrm>
              <a:off x="7210298" y="5603745"/>
              <a:ext cx="549993" cy="427265"/>
            </a:xfrm>
            <a:prstGeom prst="rect">
              <a:avLst/>
            </a:prstGeom>
            <a:noFill/>
          </p:spPr>
          <p:txBody>
            <a:bodyPr wrap="none" rtlCol="0">
              <a:spAutoFit/>
            </a:bodyPr>
            <a:lstStyle/>
            <a:p>
              <a:r>
                <a:rPr lang="en-US" sz="2133" dirty="0">
                  <a:solidFill>
                    <a:srgbClr val="6D84B4"/>
                  </a:solidFill>
                </a:rPr>
                <a:t>era</a:t>
              </a:r>
            </a:p>
          </p:txBody>
        </p:sp>
        <p:sp>
          <p:nvSpPr>
            <p:cNvPr id="16" name="TextBox 15">
              <a:extLst>
                <a:ext uri="{FF2B5EF4-FFF2-40B4-BE49-F238E27FC236}">
                  <a16:creationId xmlns:a16="http://schemas.microsoft.com/office/drawing/2014/main" id="{2E0E26FA-23A6-CC2C-3200-ADD102CD4232}"/>
                </a:ext>
              </a:extLst>
            </p:cNvPr>
            <p:cNvSpPr txBox="1"/>
            <p:nvPr/>
          </p:nvSpPr>
          <p:spPr>
            <a:xfrm>
              <a:off x="7547919" y="5906691"/>
              <a:ext cx="475080" cy="427265"/>
            </a:xfrm>
            <a:prstGeom prst="rect">
              <a:avLst/>
            </a:prstGeom>
            <a:noFill/>
          </p:spPr>
          <p:txBody>
            <a:bodyPr wrap="none" rtlCol="0">
              <a:spAutoFit/>
            </a:bodyPr>
            <a:lstStyle/>
            <a:p>
              <a:r>
                <a:rPr lang="en-US" sz="2133" dirty="0">
                  <a:solidFill>
                    <a:srgbClr val="6D84B4"/>
                  </a:solidFill>
                </a:rPr>
                <a:t>rai</a:t>
              </a:r>
            </a:p>
          </p:txBody>
        </p:sp>
        <p:sp>
          <p:nvSpPr>
            <p:cNvPr id="17" name="TextBox 16">
              <a:extLst>
                <a:ext uri="{FF2B5EF4-FFF2-40B4-BE49-F238E27FC236}">
                  <a16:creationId xmlns:a16="http://schemas.microsoft.com/office/drawing/2014/main" id="{1157D833-B984-8DF2-A3A5-D09A451A8D5B}"/>
                </a:ext>
              </a:extLst>
            </p:cNvPr>
            <p:cNvSpPr txBox="1"/>
            <p:nvPr/>
          </p:nvSpPr>
          <p:spPr>
            <a:xfrm>
              <a:off x="6350145" y="5012173"/>
              <a:ext cx="819483" cy="427265"/>
            </a:xfrm>
            <a:prstGeom prst="rect">
              <a:avLst/>
            </a:prstGeom>
            <a:noFill/>
          </p:spPr>
          <p:txBody>
            <a:bodyPr wrap="none" rtlCol="0">
              <a:spAutoFit/>
            </a:bodyPr>
            <a:lstStyle/>
            <a:p>
              <a:r>
                <a:rPr lang="en-US" sz="2133" dirty="0" err="1">
                  <a:solidFill>
                    <a:srgbClr val="6D84B4"/>
                  </a:solidFill>
                </a:rPr>
                <a:t>mang</a:t>
              </a:r>
              <a:endParaRPr lang="en-US" sz="2133" dirty="0">
                <a:solidFill>
                  <a:srgbClr val="6D84B4"/>
                </a:solidFill>
              </a:endParaRPr>
            </a:p>
          </p:txBody>
        </p:sp>
        <p:sp>
          <p:nvSpPr>
            <p:cNvPr id="18" name="TextBox 17">
              <a:extLst>
                <a:ext uri="{FF2B5EF4-FFF2-40B4-BE49-F238E27FC236}">
                  <a16:creationId xmlns:a16="http://schemas.microsoft.com/office/drawing/2014/main" id="{28D35C97-AF3A-A8BF-464E-2C4E93C1CD24}"/>
                </a:ext>
              </a:extLst>
            </p:cNvPr>
            <p:cNvSpPr txBox="1"/>
            <p:nvPr/>
          </p:nvSpPr>
          <p:spPr>
            <a:xfrm>
              <a:off x="7746403" y="5033658"/>
              <a:ext cx="734148" cy="427265"/>
            </a:xfrm>
            <a:prstGeom prst="rect">
              <a:avLst/>
            </a:prstGeom>
            <a:noFill/>
          </p:spPr>
          <p:txBody>
            <a:bodyPr wrap="none" rtlCol="0">
              <a:spAutoFit/>
            </a:bodyPr>
            <a:lstStyle/>
            <a:p>
              <a:r>
                <a:rPr lang="en-US" sz="2133" dirty="0" err="1">
                  <a:solidFill>
                    <a:srgbClr val="6D84B4"/>
                  </a:solidFill>
                </a:rPr>
                <a:t>ange</a:t>
              </a:r>
              <a:endParaRPr lang="en-US" sz="2133" dirty="0">
                <a:solidFill>
                  <a:srgbClr val="6D84B4"/>
                </a:solidFill>
              </a:endParaRPr>
            </a:p>
          </p:txBody>
        </p:sp>
        <p:sp>
          <p:nvSpPr>
            <p:cNvPr id="19" name="TextBox 18">
              <a:extLst>
                <a:ext uri="{FF2B5EF4-FFF2-40B4-BE49-F238E27FC236}">
                  <a16:creationId xmlns:a16="http://schemas.microsoft.com/office/drawing/2014/main" id="{FAD3E65D-78EE-FEE1-11AE-E4B9AD2167D0}"/>
                </a:ext>
              </a:extLst>
            </p:cNvPr>
            <p:cNvSpPr txBox="1"/>
            <p:nvPr/>
          </p:nvSpPr>
          <p:spPr>
            <a:xfrm>
              <a:off x="8020911" y="5906691"/>
              <a:ext cx="696691" cy="427265"/>
            </a:xfrm>
            <a:prstGeom prst="rect">
              <a:avLst/>
            </a:prstGeom>
            <a:noFill/>
          </p:spPr>
          <p:txBody>
            <a:bodyPr wrap="none" rtlCol="0">
              <a:spAutoFit/>
            </a:bodyPr>
            <a:lstStyle/>
            <a:p>
              <a:r>
                <a:rPr lang="en-US" sz="2133" dirty="0" err="1">
                  <a:solidFill>
                    <a:srgbClr val="6D84B4"/>
                  </a:solidFill>
                </a:rPr>
                <a:t>nger</a:t>
              </a:r>
              <a:endParaRPr lang="en-US" sz="2133" dirty="0">
                <a:solidFill>
                  <a:srgbClr val="6D84B4"/>
                </a:solidFill>
              </a:endParaRPr>
            </a:p>
          </p:txBody>
        </p:sp>
        <p:sp>
          <p:nvSpPr>
            <p:cNvPr id="20" name="TextBox 19">
              <a:extLst>
                <a:ext uri="{FF2B5EF4-FFF2-40B4-BE49-F238E27FC236}">
                  <a16:creationId xmlns:a16="http://schemas.microsoft.com/office/drawing/2014/main" id="{A5BB51C2-9DDA-06EC-B0D1-C166363D0407}"/>
                </a:ext>
              </a:extLst>
            </p:cNvPr>
            <p:cNvSpPr txBox="1"/>
            <p:nvPr/>
          </p:nvSpPr>
          <p:spPr>
            <a:xfrm>
              <a:off x="7707879" y="5439680"/>
              <a:ext cx="677995" cy="427265"/>
            </a:xfrm>
            <a:prstGeom prst="rect">
              <a:avLst/>
            </a:prstGeom>
            <a:noFill/>
          </p:spPr>
          <p:txBody>
            <a:bodyPr wrap="none" rtlCol="0">
              <a:spAutoFit/>
            </a:bodyPr>
            <a:lstStyle/>
            <a:p>
              <a:r>
                <a:rPr lang="en-US" sz="2133" dirty="0" err="1">
                  <a:solidFill>
                    <a:srgbClr val="6D84B4"/>
                  </a:solidFill>
                </a:rPr>
                <a:t>gera</a:t>
              </a:r>
              <a:endParaRPr lang="en-US" sz="2133" dirty="0">
                <a:solidFill>
                  <a:srgbClr val="6D84B4"/>
                </a:solidFill>
              </a:endParaRPr>
            </a:p>
          </p:txBody>
        </p:sp>
        <p:sp>
          <p:nvSpPr>
            <p:cNvPr id="21" name="TextBox 20">
              <a:extLst>
                <a:ext uri="{FF2B5EF4-FFF2-40B4-BE49-F238E27FC236}">
                  <a16:creationId xmlns:a16="http://schemas.microsoft.com/office/drawing/2014/main" id="{8E9499E5-C526-DA40-06FD-6B6A9DF9C754}"/>
                </a:ext>
              </a:extLst>
            </p:cNvPr>
            <p:cNvSpPr txBox="1"/>
            <p:nvPr/>
          </p:nvSpPr>
          <p:spPr>
            <a:xfrm>
              <a:off x="7082068" y="5163334"/>
              <a:ext cx="613505" cy="427265"/>
            </a:xfrm>
            <a:prstGeom prst="rect">
              <a:avLst/>
            </a:prstGeom>
            <a:noFill/>
          </p:spPr>
          <p:txBody>
            <a:bodyPr wrap="none" rtlCol="0">
              <a:spAutoFit/>
            </a:bodyPr>
            <a:lstStyle/>
            <a:p>
              <a:r>
                <a:rPr lang="en-US" sz="2133" dirty="0" err="1">
                  <a:solidFill>
                    <a:srgbClr val="6D84B4"/>
                  </a:solidFill>
                </a:rPr>
                <a:t>erai</a:t>
              </a:r>
              <a:endParaRPr lang="en-US" sz="2133" dirty="0">
                <a:solidFill>
                  <a:srgbClr val="6D84B4"/>
                </a:solidFill>
              </a:endParaRPr>
            </a:p>
          </p:txBody>
        </p:sp>
        <p:sp>
          <p:nvSpPr>
            <p:cNvPr id="22" name="TextBox 21">
              <a:extLst>
                <a:ext uri="{FF2B5EF4-FFF2-40B4-BE49-F238E27FC236}">
                  <a16:creationId xmlns:a16="http://schemas.microsoft.com/office/drawing/2014/main" id="{48B02D59-0614-3A1E-F374-E9D9D4618533}"/>
                </a:ext>
              </a:extLst>
            </p:cNvPr>
            <p:cNvSpPr txBox="1"/>
            <p:nvPr/>
          </p:nvSpPr>
          <p:spPr>
            <a:xfrm>
              <a:off x="10026601" y="5587274"/>
              <a:ext cx="1375599" cy="469021"/>
            </a:xfrm>
            <a:prstGeom prst="rect">
              <a:avLst/>
            </a:prstGeom>
            <a:noFill/>
          </p:spPr>
          <p:txBody>
            <a:bodyPr wrap="none" rtlCol="0">
              <a:spAutoFit/>
            </a:bodyPr>
            <a:lstStyle/>
            <a:p>
              <a:r>
                <a:rPr lang="en-US" sz="2400" dirty="0" err="1">
                  <a:solidFill>
                    <a:srgbClr val="6D84B4"/>
                  </a:solidFill>
                </a:rPr>
                <a:t>mangerai</a:t>
              </a:r>
              <a:endParaRPr lang="en-US" sz="2400" dirty="0">
                <a:solidFill>
                  <a:srgbClr val="6D84B4"/>
                </a:solidFill>
              </a:endParaRPr>
            </a:p>
          </p:txBody>
        </p:sp>
        <p:sp>
          <p:nvSpPr>
            <p:cNvPr id="23" name="TextBox 22">
              <a:extLst>
                <a:ext uri="{FF2B5EF4-FFF2-40B4-BE49-F238E27FC236}">
                  <a16:creationId xmlns:a16="http://schemas.microsoft.com/office/drawing/2014/main" id="{A325D4DF-B099-1897-C40C-70FEDA85891C}"/>
                </a:ext>
              </a:extLst>
            </p:cNvPr>
            <p:cNvSpPr txBox="1"/>
            <p:nvPr/>
          </p:nvSpPr>
          <p:spPr>
            <a:xfrm>
              <a:off x="6424182" y="6399930"/>
              <a:ext cx="2519813" cy="469021"/>
            </a:xfrm>
            <a:prstGeom prst="rect">
              <a:avLst/>
            </a:prstGeom>
            <a:noFill/>
          </p:spPr>
          <p:txBody>
            <a:bodyPr wrap="none" rtlCol="0">
              <a:spAutoFit/>
            </a:bodyPr>
            <a:lstStyle/>
            <a:p>
              <a:r>
                <a:rPr lang="en-US" sz="2400" dirty="0"/>
                <a:t>Character n-grams</a:t>
              </a:r>
            </a:p>
          </p:txBody>
        </p:sp>
        <p:sp>
          <p:nvSpPr>
            <p:cNvPr id="24" name="TextBox 23">
              <a:extLst>
                <a:ext uri="{FF2B5EF4-FFF2-40B4-BE49-F238E27FC236}">
                  <a16:creationId xmlns:a16="http://schemas.microsoft.com/office/drawing/2014/main" id="{7C421EAE-89D4-DEBA-9DAB-EFBD4B0D9D84}"/>
                </a:ext>
              </a:extLst>
            </p:cNvPr>
            <p:cNvSpPr txBox="1"/>
            <p:nvPr/>
          </p:nvSpPr>
          <p:spPr>
            <a:xfrm>
              <a:off x="9951870" y="6399930"/>
              <a:ext cx="1578841" cy="469021"/>
            </a:xfrm>
            <a:prstGeom prst="rect">
              <a:avLst/>
            </a:prstGeom>
            <a:noFill/>
          </p:spPr>
          <p:txBody>
            <a:bodyPr wrap="none" rtlCol="0">
              <a:spAutoFit/>
            </a:bodyPr>
            <a:lstStyle/>
            <a:p>
              <a:r>
                <a:rPr lang="en-US" sz="2400"/>
                <a:t>Word itself</a:t>
              </a:r>
            </a:p>
          </p:txBody>
        </p:sp>
        <p:sp>
          <p:nvSpPr>
            <p:cNvPr id="25" name="Cross 24">
              <a:extLst>
                <a:ext uri="{FF2B5EF4-FFF2-40B4-BE49-F238E27FC236}">
                  <a16:creationId xmlns:a16="http://schemas.microsoft.com/office/drawing/2014/main" id="{A2FB7F5C-8D0C-A37B-F66C-A57C1FB2534F}"/>
                </a:ext>
              </a:extLst>
            </p:cNvPr>
            <p:cNvSpPr/>
            <p:nvPr/>
          </p:nvSpPr>
          <p:spPr>
            <a:xfrm>
              <a:off x="9056597" y="5501888"/>
              <a:ext cx="465850" cy="465850"/>
            </a:xfrm>
            <a:prstGeom prst="plus">
              <a:avLst>
                <a:gd name="adj" fmla="val 42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 name="Slide Number Placeholder 3">
            <a:extLst>
              <a:ext uri="{FF2B5EF4-FFF2-40B4-BE49-F238E27FC236}">
                <a16:creationId xmlns:a16="http://schemas.microsoft.com/office/drawing/2014/main" id="{DBB103A6-2BCB-CF85-9EB5-92E3B051F605}"/>
              </a:ext>
            </a:extLst>
          </p:cNvPr>
          <p:cNvSpPr>
            <a:spLocks noGrp="1"/>
          </p:cNvSpPr>
          <p:nvPr>
            <p:ph type="sldNum" sz="quarter" idx="12"/>
          </p:nvPr>
        </p:nvSpPr>
        <p:spPr/>
        <p:txBody>
          <a:bodyPr/>
          <a:lstStyle/>
          <a:p>
            <a:fld id="{3B262475-B39C-4809-B838-6955B4973FE0}" type="slidenum">
              <a:rPr lang="en-US" smtClean="0"/>
              <a:t>38</a:t>
            </a:fld>
            <a:endParaRPr lang="en-US"/>
          </a:p>
        </p:txBody>
      </p:sp>
    </p:spTree>
    <p:extLst>
      <p:ext uri="{BB962C8B-B14F-4D97-AF65-F5344CB8AC3E}">
        <p14:creationId xmlns:p14="http://schemas.microsoft.com/office/powerpoint/2010/main" val="197289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A0F2-0E38-0054-C176-5B9D549810A6}"/>
              </a:ext>
            </a:extLst>
          </p:cNvPr>
          <p:cNvSpPr>
            <a:spLocks noGrp="1"/>
          </p:cNvSpPr>
          <p:nvPr>
            <p:ph type="title"/>
          </p:nvPr>
        </p:nvSpPr>
        <p:spPr/>
        <p:txBody>
          <a:bodyPr/>
          <a:lstStyle/>
          <a:p>
            <a:r>
              <a:rPr lang="en-US" dirty="0"/>
              <a:t>Pre-Training To Predict Relative Distance</a:t>
            </a:r>
          </a:p>
        </p:txBody>
      </p:sp>
      <p:sp>
        <p:nvSpPr>
          <p:cNvPr id="3" name="Content Placeholder 2">
            <a:extLst>
              <a:ext uri="{FF2B5EF4-FFF2-40B4-BE49-F238E27FC236}">
                <a16:creationId xmlns:a16="http://schemas.microsoft.com/office/drawing/2014/main" id="{B3CD37EC-76F5-DA38-B3D6-196594587E58}"/>
              </a:ext>
            </a:extLst>
          </p:cNvPr>
          <p:cNvSpPr>
            <a:spLocks noGrp="1"/>
          </p:cNvSpPr>
          <p:nvPr>
            <p:ph idx="1"/>
          </p:nvPr>
        </p:nvSpPr>
        <p:spPr/>
        <p:txBody>
          <a:bodyPr/>
          <a:lstStyle/>
          <a:p>
            <a:r>
              <a:rPr lang="en-US" dirty="0"/>
              <a:t>Custom distance prediction loss</a:t>
            </a:r>
          </a:p>
          <a:p>
            <a:r>
              <a:rPr lang="en-US" dirty="0"/>
              <a:t>Directly constraint embedding space to correlate with layout distance</a:t>
            </a:r>
          </a:p>
        </p:txBody>
      </p:sp>
      <p:pic>
        <p:nvPicPr>
          <p:cNvPr id="4" name="Picture 3">
            <a:extLst>
              <a:ext uri="{FF2B5EF4-FFF2-40B4-BE49-F238E27FC236}">
                <a16:creationId xmlns:a16="http://schemas.microsoft.com/office/drawing/2014/main" id="{F89CDB8B-F4E0-B5E7-DD27-73B448A9603C}"/>
              </a:ext>
            </a:extLst>
          </p:cNvPr>
          <p:cNvPicPr>
            <a:picLocks noChangeAspect="1"/>
          </p:cNvPicPr>
          <p:nvPr/>
        </p:nvPicPr>
        <p:blipFill>
          <a:blip r:embed="rId3"/>
          <a:stretch>
            <a:fillRect/>
          </a:stretch>
        </p:blipFill>
        <p:spPr>
          <a:xfrm>
            <a:off x="172382" y="2927879"/>
            <a:ext cx="8043333" cy="1354667"/>
          </a:xfrm>
          <a:prstGeom prst="rect">
            <a:avLst/>
          </a:prstGeom>
        </p:spPr>
      </p:pic>
      <p:pic>
        <p:nvPicPr>
          <p:cNvPr id="5" name="Picture 4">
            <a:extLst>
              <a:ext uri="{FF2B5EF4-FFF2-40B4-BE49-F238E27FC236}">
                <a16:creationId xmlns:a16="http://schemas.microsoft.com/office/drawing/2014/main" id="{9F5D7D1A-69D5-3A5B-C46C-5F0F33EDC117}"/>
              </a:ext>
            </a:extLst>
          </p:cNvPr>
          <p:cNvPicPr>
            <a:picLocks noChangeAspect="1"/>
          </p:cNvPicPr>
          <p:nvPr/>
        </p:nvPicPr>
        <p:blipFill>
          <a:blip r:embed="rId4"/>
          <a:stretch>
            <a:fillRect/>
          </a:stretch>
        </p:blipFill>
        <p:spPr>
          <a:xfrm>
            <a:off x="172382" y="4992166"/>
            <a:ext cx="8113165" cy="664385"/>
          </a:xfrm>
          <a:prstGeom prst="rect">
            <a:avLst/>
          </a:prstGeom>
        </p:spPr>
      </p:pic>
      <p:sp>
        <p:nvSpPr>
          <p:cNvPr id="6" name="TextBox 5">
            <a:extLst>
              <a:ext uri="{FF2B5EF4-FFF2-40B4-BE49-F238E27FC236}">
                <a16:creationId xmlns:a16="http://schemas.microsoft.com/office/drawing/2014/main" id="{350B3B0A-772D-3301-D874-735C6CD45DC0}"/>
              </a:ext>
            </a:extLst>
          </p:cNvPr>
          <p:cNvSpPr txBox="1"/>
          <p:nvPr/>
        </p:nvSpPr>
        <p:spPr>
          <a:xfrm>
            <a:off x="8646565" y="2880909"/>
            <a:ext cx="3417504" cy="1569660"/>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Measure layout distance with embedding space distance </a:t>
            </a:r>
          </a:p>
        </p:txBody>
      </p:sp>
      <p:sp>
        <p:nvSpPr>
          <p:cNvPr id="7" name="TextBox 6">
            <a:extLst>
              <a:ext uri="{FF2B5EF4-FFF2-40B4-BE49-F238E27FC236}">
                <a16:creationId xmlns:a16="http://schemas.microsoft.com/office/drawing/2014/main" id="{CD3CF8DB-862A-0978-34BA-AAD2C9AA2982}"/>
              </a:ext>
            </a:extLst>
          </p:cNvPr>
          <p:cNvSpPr txBox="1"/>
          <p:nvPr/>
        </p:nvSpPr>
        <p:spPr>
          <a:xfrm>
            <a:off x="8625229" y="4782539"/>
            <a:ext cx="3667355" cy="1200329"/>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Add normalization and fully-connected layers for performance</a:t>
            </a:r>
          </a:p>
        </p:txBody>
      </p:sp>
      <p:sp>
        <p:nvSpPr>
          <p:cNvPr id="8" name="Slide Number Placeholder 7">
            <a:extLst>
              <a:ext uri="{FF2B5EF4-FFF2-40B4-BE49-F238E27FC236}">
                <a16:creationId xmlns:a16="http://schemas.microsoft.com/office/drawing/2014/main" id="{7256AC7B-69D1-A173-F9EC-E5F8ED93D502}"/>
              </a:ext>
            </a:extLst>
          </p:cNvPr>
          <p:cNvSpPr>
            <a:spLocks noGrp="1"/>
          </p:cNvSpPr>
          <p:nvPr>
            <p:ph type="sldNum" sz="quarter" idx="12"/>
          </p:nvPr>
        </p:nvSpPr>
        <p:spPr/>
        <p:txBody>
          <a:bodyPr/>
          <a:lstStyle/>
          <a:p>
            <a:fld id="{3B262475-B39C-4809-B838-6955B4973FE0}" type="slidenum">
              <a:rPr lang="en-US" smtClean="0"/>
              <a:t>39</a:t>
            </a:fld>
            <a:endParaRPr lang="en-US"/>
          </a:p>
        </p:txBody>
      </p:sp>
    </p:spTree>
    <p:extLst>
      <p:ext uri="{BB962C8B-B14F-4D97-AF65-F5344CB8AC3E}">
        <p14:creationId xmlns:p14="http://schemas.microsoft.com/office/powerpoint/2010/main" val="419594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498593-5A2C-4EC8-E99C-4E24AC4B3105}"/>
              </a:ext>
            </a:extLst>
          </p:cNvPr>
          <p:cNvPicPr>
            <a:picLocks noChangeAspect="1"/>
          </p:cNvPicPr>
          <p:nvPr/>
        </p:nvPicPr>
        <p:blipFill rotWithShape="1">
          <a:blip r:embed="rId3"/>
          <a:srcRect l="62223"/>
          <a:stretch/>
        </p:blipFill>
        <p:spPr>
          <a:xfrm>
            <a:off x="8153400" y="2998710"/>
            <a:ext cx="3200400" cy="2351184"/>
          </a:xfrm>
          <a:prstGeom prst="rect">
            <a:avLst/>
          </a:prstGeom>
        </p:spPr>
      </p:pic>
      <p:sp>
        <p:nvSpPr>
          <p:cNvPr id="2" name="Title 1">
            <a:extLst>
              <a:ext uri="{FF2B5EF4-FFF2-40B4-BE49-F238E27FC236}">
                <a16:creationId xmlns:a16="http://schemas.microsoft.com/office/drawing/2014/main" id="{3C624EBF-A365-82A9-FE81-F40BC4A87BE3}"/>
              </a:ext>
            </a:extLst>
          </p:cNvPr>
          <p:cNvSpPr>
            <a:spLocks noGrp="1"/>
          </p:cNvSpPr>
          <p:nvPr>
            <p:ph type="title"/>
          </p:nvPr>
        </p:nvSpPr>
        <p:spPr/>
        <p:txBody>
          <a:bodyPr/>
          <a:lstStyle/>
          <a:p>
            <a:r>
              <a:rPr lang="en-US" dirty="0"/>
              <a:t>Background: Constraint and Parameters</a:t>
            </a:r>
          </a:p>
        </p:txBody>
      </p:sp>
      <p:sp>
        <p:nvSpPr>
          <p:cNvPr id="3" name="Content Placeholder 2">
            <a:extLst>
              <a:ext uri="{FF2B5EF4-FFF2-40B4-BE49-F238E27FC236}">
                <a16:creationId xmlns:a16="http://schemas.microsoft.com/office/drawing/2014/main" id="{30FD4A95-839D-6566-E2F9-6F4BE85F91D8}"/>
              </a:ext>
            </a:extLst>
          </p:cNvPr>
          <p:cNvSpPr>
            <a:spLocks noGrp="1"/>
          </p:cNvSpPr>
          <p:nvPr>
            <p:ph idx="1"/>
          </p:nvPr>
        </p:nvSpPr>
        <p:spPr/>
        <p:txBody>
          <a:bodyPr/>
          <a:lstStyle/>
          <a:p>
            <a:r>
              <a:rPr lang="en-US" dirty="0"/>
              <a:t>Matching is crucial in layout implementation</a:t>
            </a:r>
          </a:p>
          <a:p>
            <a:pPr lvl="1"/>
            <a:endParaRPr lang="en-US" dirty="0"/>
          </a:p>
        </p:txBody>
      </p:sp>
      <p:pic>
        <p:nvPicPr>
          <p:cNvPr id="12" name="Picture 11">
            <a:extLst>
              <a:ext uri="{FF2B5EF4-FFF2-40B4-BE49-F238E27FC236}">
                <a16:creationId xmlns:a16="http://schemas.microsoft.com/office/drawing/2014/main" id="{DE44B0B6-CF4D-1B7E-B3E8-E93F078FEA20}"/>
              </a:ext>
            </a:extLst>
          </p:cNvPr>
          <p:cNvPicPr>
            <a:picLocks noChangeAspect="1"/>
          </p:cNvPicPr>
          <p:nvPr/>
        </p:nvPicPr>
        <p:blipFill>
          <a:blip r:embed="rId4"/>
          <a:stretch>
            <a:fillRect/>
          </a:stretch>
        </p:blipFill>
        <p:spPr>
          <a:xfrm>
            <a:off x="838200" y="2414300"/>
            <a:ext cx="6426284" cy="3504585"/>
          </a:xfrm>
          <a:prstGeom prst="rect">
            <a:avLst/>
          </a:prstGeom>
        </p:spPr>
      </p:pic>
      <p:sp>
        <p:nvSpPr>
          <p:cNvPr id="4" name="Slide Number Placeholder 3">
            <a:extLst>
              <a:ext uri="{FF2B5EF4-FFF2-40B4-BE49-F238E27FC236}">
                <a16:creationId xmlns:a16="http://schemas.microsoft.com/office/drawing/2014/main" id="{80374076-A6D0-2C05-13E5-2F1B967DC887}"/>
              </a:ext>
            </a:extLst>
          </p:cNvPr>
          <p:cNvSpPr>
            <a:spLocks noGrp="1"/>
          </p:cNvSpPr>
          <p:nvPr>
            <p:ph type="sldNum" sz="quarter" idx="12"/>
          </p:nvPr>
        </p:nvSpPr>
        <p:spPr/>
        <p:txBody>
          <a:bodyPr/>
          <a:lstStyle/>
          <a:p>
            <a:fld id="{3B262475-B39C-4809-B838-6955B4973FE0}" type="slidenum">
              <a:rPr lang="en-US" smtClean="0"/>
              <a:t>4</a:t>
            </a:fld>
            <a:endParaRPr lang="en-US"/>
          </a:p>
        </p:txBody>
      </p:sp>
    </p:spTree>
    <p:extLst>
      <p:ext uri="{BB962C8B-B14F-4D97-AF65-F5344CB8AC3E}">
        <p14:creationId xmlns:p14="http://schemas.microsoft.com/office/powerpoint/2010/main" val="1435178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C56A-3D7C-D2B5-9B41-F7B441DB691D}"/>
              </a:ext>
            </a:extLst>
          </p:cNvPr>
          <p:cNvSpPr>
            <a:spLocks noGrp="1"/>
          </p:cNvSpPr>
          <p:nvPr>
            <p:ph type="title"/>
          </p:nvPr>
        </p:nvSpPr>
        <p:spPr/>
        <p:txBody>
          <a:bodyPr/>
          <a:lstStyle/>
          <a:p>
            <a:endParaRPr lang="en-US" dirty="0">
              <a:solidFill>
                <a:srgbClr val="507D9A"/>
              </a:solidFill>
            </a:endParaRPr>
          </a:p>
        </p:txBody>
      </p:sp>
      <p:sp>
        <p:nvSpPr>
          <p:cNvPr id="3" name="Content Placeholder 2">
            <a:extLst>
              <a:ext uri="{FF2B5EF4-FFF2-40B4-BE49-F238E27FC236}">
                <a16:creationId xmlns:a16="http://schemas.microsoft.com/office/drawing/2014/main" id="{BCD78129-3FE4-384F-1EAD-0931A97BC48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4DA07E-DF4D-DAE4-FD4E-EDF7EB492A2C}"/>
              </a:ext>
            </a:extLst>
          </p:cNvPr>
          <p:cNvSpPr>
            <a:spLocks noGrp="1"/>
          </p:cNvSpPr>
          <p:nvPr>
            <p:ph type="sldNum" sz="quarter" idx="12"/>
          </p:nvPr>
        </p:nvSpPr>
        <p:spPr/>
        <p:txBody>
          <a:bodyPr/>
          <a:lstStyle/>
          <a:p>
            <a:fld id="{3B262475-B39C-4809-B838-6955B4973FE0}" type="slidenum">
              <a:rPr lang="en-US" smtClean="0"/>
              <a:t>40</a:t>
            </a:fld>
            <a:endParaRPr lang="en-US"/>
          </a:p>
        </p:txBody>
      </p:sp>
    </p:spTree>
    <p:extLst>
      <p:ext uri="{BB962C8B-B14F-4D97-AF65-F5344CB8AC3E}">
        <p14:creationId xmlns:p14="http://schemas.microsoft.com/office/powerpoint/2010/main" val="215565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4EBF-A365-82A9-FE81-F40BC4A87BE3}"/>
              </a:ext>
            </a:extLst>
          </p:cNvPr>
          <p:cNvSpPr>
            <a:spLocks noGrp="1"/>
          </p:cNvSpPr>
          <p:nvPr>
            <p:ph type="title"/>
          </p:nvPr>
        </p:nvSpPr>
        <p:spPr/>
        <p:txBody>
          <a:bodyPr/>
          <a:lstStyle/>
          <a:p>
            <a:r>
              <a:rPr lang="en-US" dirty="0"/>
              <a:t>Background: Constraints and Parameters</a:t>
            </a:r>
          </a:p>
        </p:txBody>
      </p:sp>
      <p:sp>
        <p:nvSpPr>
          <p:cNvPr id="3" name="Content Placeholder 2">
            <a:extLst>
              <a:ext uri="{FF2B5EF4-FFF2-40B4-BE49-F238E27FC236}">
                <a16:creationId xmlns:a16="http://schemas.microsoft.com/office/drawing/2014/main" id="{30FD4A95-839D-6566-E2F9-6F4BE85F91D8}"/>
              </a:ext>
            </a:extLst>
          </p:cNvPr>
          <p:cNvSpPr>
            <a:spLocks noGrp="1"/>
          </p:cNvSpPr>
          <p:nvPr>
            <p:ph idx="1"/>
          </p:nvPr>
        </p:nvSpPr>
        <p:spPr/>
        <p:txBody>
          <a:bodyPr/>
          <a:lstStyle/>
          <a:p>
            <a:r>
              <a:rPr lang="en-US" dirty="0"/>
              <a:t>Matching is crucial in layout implementation</a:t>
            </a:r>
          </a:p>
          <a:p>
            <a:r>
              <a:rPr lang="en-US" dirty="0"/>
              <a:t>Also needs:</a:t>
            </a:r>
          </a:p>
          <a:p>
            <a:pPr lvl="1"/>
            <a:r>
              <a:rPr lang="en-US" dirty="0"/>
              <a:t>Critical signals</a:t>
            </a:r>
          </a:p>
          <a:p>
            <a:pPr lvl="1"/>
            <a:r>
              <a:rPr lang="en-US" dirty="0"/>
              <a:t>Net wirelength</a:t>
            </a:r>
          </a:p>
          <a:p>
            <a:pPr lvl="1"/>
            <a:r>
              <a:rPr lang="en-US" dirty="0"/>
              <a:t>…</a:t>
            </a:r>
          </a:p>
          <a:p>
            <a:endParaRPr lang="en-US" dirty="0"/>
          </a:p>
          <a:p>
            <a:pPr lvl="1"/>
            <a:endParaRPr lang="en-US" dirty="0"/>
          </a:p>
        </p:txBody>
      </p:sp>
      <p:pic>
        <p:nvPicPr>
          <p:cNvPr id="6" name="Picture 5">
            <a:extLst>
              <a:ext uri="{FF2B5EF4-FFF2-40B4-BE49-F238E27FC236}">
                <a16:creationId xmlns:a16="http://schemas.microsoft.com/office/drawing/2014/main" id="{B7F3DF60-D85D-5685-7DDC-76990F09E2BF}"/>
              </a:ext>
            </a:extLst>
          </p:cNvPr>
          <p:cNvPicPr>
            <a:picLocks noChangeAspect="1"/>
          </p:cNvPicPr>
          <p:nvPr/>
        </p:nvPicPr>
        <p:blipFill rotWithShape="1">
          <a:blip r:embed="rId3"/>
          <a:srcRect l="9117" t="41764" r="1412"/>
          <a:stretch/>
        </p:blipFill>
        <p:spPr>
          <a:xfrm>
            <a:off x="3955064" y="2641141"/>
            <a:ext cx="8236936" cy="3434144"/>
          </a:xfrm>
          <a:prstGeom prst="rect">
            <a:avLst/>
          </a:prstGeom>
        </p:spPr>
      </p:pic>
      <p:sp>
        <p:nvSpPr>
          <p:cNvPr id="4" name="TextBox 3">
            <a:extLst>
              <a:ext uri="{FF2B5EF4-FFF2-40B4-BE49-F238E27FC236}">
                <a16:creationId xmlns:a16="http://schemas.microsoft.com/office/drawing/2014/main" id="{721DA576-2528-31B9-ECA7-65FF0A38F01C}"/>
              </a:ext>
            </a:extLst>
          </p:cNvPr>
          <p:cNvSpPr txBox="1"/>
          <p:nvPr/>
        </p:nvSpPr>
        <p:spPr>
          <a:xfrm>
            <a:off x="266492" y="4523570"/>
            <a:ext cx="3929456" cy="1077218"/>
          </a:xfrm>
          <a:prstGeom prst="rect">
            <a:avLst/>
          </a:prstGeom>
          <a:noFill/>
        </p:spPr>
        <p:txBody>
          <a:bodyPr wrap="square" rtlCol="0">
            <a:spAutoFit/>
          </a:bodyPr>
          <a:lstStyle/>
          <a:p>
            <a:r>
              <a:rPr lang="en-US" sz="3200" b="1" dirty="0">
                <a:solidFill>
                  <a:srgbClr val="FFA40B"/>
                </a:solidFill>
              </a:rPr>
              <a:t>How to automate constraint setting?</a:t>
            </a:r>
          </a:p>
        </p:txBody>
      </p:sp>
      <p:sp>
        <p:nvSpPr>
          <p:cNvPr id="8" name="Google Shape;147;p5">
            <a:extLst>
              <a:ext uri="{FF2B5EF4-FFF2-40B4-BE49-F238E27FC236}">
                <a16:creationId xmlns:a16="http://schemas.microsoft.com/office/drawing/2014/main" id="{2B76549E-CD3B-4D3B-4285-4F55F6CBBC69}"/>
              </a:ext>
            </a:extLst>
          </p:cNvPr>
          <p:cNvSpPr txBox="1"/>
          <p:nvPr/>
        </p:nvSpPr>
        <p:spPr>
          <a:xfrm>
            <a:off x="7587619" y="6187093"/>
            <a:ext cx="1856865" cy="338514"/>
          </a:xfrm>
          <a:prstGeom prst="rect">
            <a:avLst/>
          </a:prstGeom>
          <a:noFill/>
          <a:ln>
            <a:noFill/>
          </a:ln>
        </p:spPr>
        <p:txBody>
          <a:bodyPr spcFirstLastPara="1" wrap="square" lIns="91425" tIns="45700" rIns="91425" bIns="45700" anchor="t" anchorCtr="0">
            <a:spAutoFit/>
          </a:bodyPr>
          <a:lstStyle/>
          <a:p>
            <a:r>
              <a:rPr lang="en-US" sz="1600" dirty="0">
                <a:latin typeface="Arial"/>
                <a:ea typeface="Arial"/>
                <a:cs typeface="Arial"/>
                <a:sym typeface="Arial"/>
                <a:hlinkClick r:id="rId4"/>
              </a:rPr>
              <a:t>[Liu+, 2020]</a:t>
            </a:r>
            <a:endParaRPr sz="1600" dirty="0">
              <a:latin typeface="Arial"/>
              <a:ea typeface="Arial"/>
              <a:cs typeface="Arial"/>
              <a:sym typeface="Arial"/>
            </a:endParaRPr>
          </a:p>
        </p:txBody>
      </p:sp>
      <p:sp>
        <p:nvSpPr>
          <p:cNvPr id="5" name="Slide Number Placeholder 4">
            <a:extLst>
              <a:ext uri="{FF2B5EF4-FFF2-40B4-BE49-F238E27FC236}">
                <a16:creationId xmlns:a16="http://schemas.microsoft.com/office/drawing/2014/main" id="{9C70E0CB-095D-24B2-CE08-2AE6B6C37B4F}"/>
              </a:ext>
            </a:extLst>
          </p:cNvPr>
          <p:cNvSpPr>
            <a:spLocks noGrp="1"/>
          </p:cNvSpPr>
          <p:nvPr>
            <p:ph type="sldNum" sz="quarter" idx="12"/>
          </p:nvPr>
        </p:nvSpPr>
        <p:spPr/>
        <p:txBody>
          <a:bodyPr/>
          <a:lstStyle/>
          <a:p>
            <a:fld id="{3B262475-B39C-4809-B838-6955B4973FE0}" type="slidenum">
              <a:rPr lang="en-US" smtClean="0"/>
              <a:t>5</a:t>
            </a:fld>
            <a:endParaRPr lang="en-US"/>
          </a:p>
        </p:txBody>
      </p:sp>
    </p:spTree>
    <p:extLst>
      <p:ext uri="{BB962C8B-B14F-4D97-AF65-F5344CB8AC3E}">
        <p14:creationId xmlns:p14="http://schemas.microsoft.com/office/powerpoint/2010/main" val="387397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4EBF-A365-82A9-FE81-F40BC4A87BE3}"/>
              </a:ext>
            </a:extLst>
          </p:cNvPr>
          <p:cNvSpPr>
            <a:spLocks noGrp="1"/>
          </p:cNvSpPr>
          <p:nvPr>
            <p:ph type="title"/>
          </p:nvPr>
        </p:nvSpPr>
        <p:spPr/>
        <p:txBody>
          <a:bodyPr/>
          <a:lstStyle/>
          <a:p>
            <a:r>
              <a:rPr lang="en-US" dirty="0"/>
              <a:t>Background: Constraint Extraction</a:t>
            </a:r>
          </a:p>
        </p:txBody>
      </p:sp>
      <p:sp>
        <p:nvSpPr>
          <p:cNvPr id="3" name="Content Placeholder 2">
            <a:extLst>
              <a:ext uri="{FF2B5EF4-FFF2-40B4-BE49-F238E27FC236}">
                <a16:creationId xmlns:a16="http://schemas.microsoft.com/office/drawing/2014/main" id="{30FD4A95-839D-6566-E2F9-6F4BE85F91D8}"/>
              </a:ext>
            </a:extLst>
          </p:cNvPr>
          <p:cNvSpPr>
            <a:spLocks noGrp="1"/>
          </p:cNvSpPr>
          <p:nvPr>
            <p:ph idx="1"/>
          </p:nvPr>
        </p:nvSpPr>
        <p:spPr/>
        <p:txBody>
          <a:bodyPr/>
          <a:lstStyle/>
          <a:p>
            <a:r>
              <a:rPr lang="en-US" dirty="0"/>
              <a:t>Conventional approaches</a:t>
            </a:r>
          </a:p>
          <a:p>
            <a:pPr lvl="1"/>
            <a:r>
              <a:rPr lang="en-US" dirty="0"/>
              <a:t>Pattern matching</a:t>
            </a:r>
          </a:p>
          <a:p>
            <a:pPr lvl="1"/>
            <a:r>
              <a:rPr lang="en-US" dirty="0"/>
              <a:t>Signal flow analysis</a:t>
            </a:r>
          </a:p>
          <a:p>
            <a:pPr lvl="1"/>
            <a:r>
              <a:rPr lang="en-US" dirty="0"/>
              <a:t>Graph isomorphism</a:t>
            </a:r>
          </a:p>
          <a:p>
            <a:endParaRPr lang="en-US" dirty="0"/>
          </a:p>
          <a:p>
            <a:pPr lvl="1"/>
            <a:endParaRPr lang="en-US" dirty="0"/>
          </a:p>
        </p:txBody>
      </p:sp>
      <p:grpSp>
        <p:nvGrpSpPr>
          <p:cNvPr id="7" name="Google Shape;156;p4">
            <a:extLst>
              <a:ext uri="{FF2B5EF4-FFF2-40B4-BE49-F238E27FC236}">
                <a16:creationId xmlns:a16="http://schemas.microsoft.com/office/drawing/2014/main" id="{16EDEC91-74C4-BEA5-6F71-6EB3B764B058}"/>
              </a:ext>
            </a:extLst>
          </p:cNvPr>
          <p:cNvGrpSpPr/>
          <p:nvPr/>
        </p:nvGrpSpPr>
        <p:grpSpPr>
          <a:xfrm>
            <a:off x="7360123" y="1381471"/>
            <a:ext cx="4144955" cy="4408893"/>
            <a:chOff x="4961892" y="1000227"/>
            <a:chExt cx="2994351" cy="3185022"/>
          </a:xfrm>
        </p:grpSpPr>
        <p:pic>
          <p:nvPicPr>
            <p:cNvPr id="8" name="Google Shape;157;p4">
              <a:extLst>
                <a:ext uri="{FF2B5EF4-FFF2-40B4-BE49-F238E27FC236}">
                  <a16:creationId xmlns:a16="http://schemas.microsoft.com/office/drawing/2014/main" id="{C5DC58ED-DB6F-58F4-DA4C-1BF270901D69}"/>
                </a:ext>
              </a:extLst>
            </p:cNvPr>
            <p:cNvPicPr preferRelativeResize="0"/>
            <p:nvPr/>
          </p:nvPicPr>
          <p:blipFill rotWithShape="1">
            <a:blip r:embed="rId3">
              <a:alphaModFix/>
            </a:blip>
            <a:srcRect/>
            <a:stretch/>
          </p:blipFill>
          <p:spPr>
            <a:xfrm>
              <a:off x="4961892" y="1000227"/>
              <a:ext cx="2815054" cy="2832099"/>
            </a:xfrm>
            <a:prstGeom prst="rect">
              <a:avLst/>
            </a:prstGeom>
            <a:noFill/>
            <a:ln>
              <a:noFill/>
            </a:ln>
          </p:spPr>
        </p:pic>
        <p:sp>
          <p:nvSpPr>
            <p:cNvPr id="9" name="Google Shape;158;p4">
              <a:extLst>
                <a:ext uri="{FF2B5EF4-FFF2-40B4-BE49-F238E27FC236}">
                  <a16:creationId xmlns:a16="http://schemas.microsoft.com/office/drawing/2014/main" id="{AF11A77A-8AA7-A957-4697-FD9212694628}"/>
                </a:ext>
              </a:extLst>
            </p:cNvPr>
            <p:cNvSpPr txBox="1"/>
            <p:nvPr/>
          </p:nvSpPr>
          <p:spPr>
            <a:xfrm>
              <a:off x="4961892" y="3789999"/>
              <a:ext cx="2994351" cy="395250"/>
            </a:xfrm>
            <a:prstGeom prst="rect">
              <a:avLst/>
            </a:prstGeom>
            <a:noFill/>
            <a:ln>
              <a:noFill/>
            </a:ln>
          </p:spPr>
          <p:txBody>
            <a:bodyPr spcFirstLastPara="1" wrap="square" lIns="162533" tIns="81244" rIns="162533" bIns="81244" anchor="t" anchorCtr="0">
              <a:spAutoFit/>
            </a:bodyPr>
            <a:lstStyle/>
            <a:p>
              <a:pPr>
                <a:buClr>
                  <a:srgbClr val="000000"/>
                </a:buClr>
                <a:buSzPts val="1400"/>
              </a:pPr>
              <a:r>
                <a:rPr lang="en-US" sz="2489" b="1" dirty="0">
                  <a:solidFill>
                    <a:srgbClr val="000000"/>
                  </a:solidFill>
                  <a:latin typeface="Arial"/>
                  <a:ea typeface="Arial"/>
                  <a:cs typeface="Arial"/>
                  <a:sym typeface="Arial"/>
                </a:rPr>
                <a:t>Building block symmetry</a:t>
              </a:r>
              <a:endParaRPr sz="2489" b="1" dirty="0">
                <a:solidFill>
                  <a:srgbClr val="000000"/>
                </a:solidFill>
                <a:latin typeface="Arial"/>
                <a:ea typeface="Arial"/>
                <a:cs typeface="Arial"/>
                <a:sym typeface="Arial"/>
              </a:endParaRPr>
            </a:p>
          </p:txBody>
        </p:sp>
        <p:sp>
          <p:nvSpPr>
            <p:cNvPr id="10" name="Google Shape;159;p4">
              <a:extLst>
                <a:ext uri="{FF2B5EF4-FFF2-40B4-BE49-F238E27FC236}">
                  <a16:creationId xmlns:a16="http://schemas.microsoft.com/office/drawing/2014/main" id="{919EB215-2FA2-A5CB-1E24-E7CE3795812C}"/>
                </a:ext>
              </a:extLst>
            </p:cNvPr>
            <p:cNvSpPr txBox="1"/>
            <p:nvPr/>
          </p:nvSpPr>
          <p:spPr>
            <a:xfrm>
              <a:off x="4961892" y="1021627"/>
              <a:ext cx="1708633" cy="355646"/>
            </a:xfrm>
            <a:prstGeom prst="rect">
              <a:avLst/>
            </a:prstGeom>
            <a:noFill/>
            <a:ln>
              <a:noFill/>
            </a:ln>
          </p:spPr>
          <p:txBody>
            <a:bodyPr spcFirstLastPara="1" wrap="square" lIns="162533" tIns="81244" rIns="162533" bIns="81244" anchor="t" anchorCtr="0">
              <a:spAutoFit/>
            </a:bodyPr>
            <a:lstStyle/>
            <a:p>
              <a:pPr>
                <a:buClr>
                  <a:srgbClr val="000000"/>
                </a:buClr>
                <a:buSzPts val="1200"/>
              </a:pPr>
              <a:r>
                <a:rPr lang="en-US" sz="2133" b="1">
                  <a:solidFill>
                    <a:srgbClr val="000000"/>
                  </a:solidFill>
                  <a:latin typeface="Arial"/>
                  <a:ea typeface="Arial"/>
                  <a:cs typeface="Arial"/>
                  <a:sym typeface="Arial"/>
                </a:rPr>
                <a:t>Symmetry nets</a:t>
              </a:r>
              <a:endParaRPr sz="2133" b="1">
                <a:solidFill>
                  <a:srgbClr val="000000"/>
                </a:solidFill>
                <a:latin typeface="Arial"/>
                <a:ea typeface="Arial"/>
                <a:cs typeface="Arial"/>
                <a:sym typeface="Arial"/>
              </a:endParaRPr>
            </a:p>
          </p:txBody>
        </p:sp>
      </p:grpSp>
      <p:sp>
        <p:nvSpPr>
          <p:cNvPr id="11" name="Google Shape;147;p5">
            <a:extLst>
              <a:ext uri="{FF2B5EF4-FFF2-40B4-BE49-F238E27FC236}">
                <a16:creationId xmlns:a16="http://schemas.microsoft.com/office/drawing/2014/main" id="{B3BDB143-DD84-D87B-9919-20A41AB1FE5A}"/>
              </a:ext>
            </a:extLst>
          </p:cNvPr>
          <p:cNvSpPr txBox="1"/>
          <p:nvPr/>
        </p:nvSpPr>
        <p:spPr>
          <a:xfrm>
            <a:off x="8796880" y="5790408"/>
            <a:ext cx="1856865" cy="338514"/>
          </a:xfrm>
          <a:prstGeom prst="rect">
            <a:avLst/>
          </a:prstGeom>
          <a:noFill/>
          <a:ln>
            <a:noFill/>
          </a:ln>
        </p:spPr>
        <p:txBody>
          <a:bodyPr spcFirstLastPara="1" wrap="square" lIns="91425" tIns="45700" rIns="91425" bIns="45700" anchor="t" anchorCtr="0">
            <a:spAutoFit/>
          </a:bodyPr>
          <a:lstStyle/>
          <a:p>
            <a:r>
              <a:rPr lang="en-US" sz="1600" dirty="0">
                <a:latin typeface="Arial"/>
                <a:ea typeface="Arial"/>
                <a:cs typeface="Arial"/>
                <a:sym typeface="Arial"/>
                <a:hlinkClick r:id="rId4"/>
              </a:rPr>
              <a:t>[Xu+, 2019]</a:t>
            </a:r>
            <a:endParaRPr sz="1600" dirty="0">
              <a:latin typeface="Arial"/>
              <a:ea typeface="Arial"/>
              <a:cs typeface="Arial"/>
              <a:sym typeface="Arial"/>
            </a:endParaRPr>
          </a:p>
        </p:txBody>
      </p:sp>
      <p:sp>
        <p:nvSpPr>
          <p:cNvPr id="4" name="Slide Number Placeholder 3">
            <a:extLst>
              <a:ext uri="{FF2B5EF4-FFF2-40B4-BE49-F238E27FC236}">
                <a16:creationId xmlns:a16="http://schemas.microsoft.com/office/drawing/2014/main" id="{D27DDC64-F029-D83A-BD8A-B5C88C4F94B2}"/>
              </a:ext>
            </a:extLst>
          </p:cNvPr>
          <p:cNvSpPr>
            <a:spLocks noGrp="1"/>
          </p:cNvSpPr>
          <p:nvPr>
            <p:ph type="sldNum" sz="quarter" idx="12"/>
          </p:nvPr>
        </p:nvSpPr>
        <p:spPr/>
        <p:txBody>
          <a:bodyPr/>
          <a:lstStyle/>
          <a:p>
            <a:fld id="{3B262475-B39C-4809-B838-6955B4973FE0}" type="slidenum">
              <a:rPr lang="en-US" smtClean="0"/>
              <a:t>6</a:t>
            </a:fld>
            <a:endParaRPr lang="en-US"/>
          </a:p>
        </p:txBody>
      </p:sp>
      <p:sp>
        <p:nvSpPr>
          <p:cNvPr id="6" name="TextBox 5">
            <a:extLst>
              <a:ext uri="{FF2B5EF4-FFF2-40B4-BE49-F238E27FC236}">
                <a16:creationId xmlns:a16="http://schemas.microsoft.com/office/drawing/2014/main" id="{2629F2D6-B770-6213-4F19-C99886D6FEA2}"/>
              </a:ext>
            </a:extLst>
          </p:cNvPr>
          <p:cNvSpPr txBox="1"/>
          <p:nvPr/>
        </p:nvSpPr>
        <p:spPr>
          <a:xfrm>
            <a:off x="4277750" y="2707178"/>
            <a:ext cx="2408988" cy="584775"/>
          </a:xfrm>
          <a:prstGeom prst="rect">
            <a:avLst/>
          </a:prstGeom>
          <a:noFill/>
        </p:spPr>
        <p:txBody>
          <a:bodyPr wrap="square" rtlCol="0">
            <a:spAutoFit/>
          </a:bodyPr>
          <a:lstStyle/>
          <a:p>
            <a:r>
              <a:rPr lang="en-US" sz="3200" b="1" dirty="0">
                <a:solidFill>
                  <a:srgbClr val="FFA40B"/>
                </a:solidFill>
              </a:rPr>
              <a:t>Issue: Scale</a:t>
            </a:r>
          </a:p>
        </p:txBody>
      </p:sp>
    </p:spTree>
    <p:extLst>
      <p:ext uri="{BB962C8B-B14F-4D97-AF65-F5344CB8AC3E}">
        <p14:creationId xmlns:p14="http://schemas.microsoft.com/office/powerpoint/2010/main" val="386737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4EBF-A365-82A9-FE81-F40BC4A87BE3}"/>
              </a:ext>
            </a:extLst>
          </p:cNvPr>
          <p:cNvSpPr>
            <a:spLocks noGrp="1"/>
          </p:cNvSpPr>
          <p:nvPr>
            <p:ph type="title"/>
          </p:nvPr>
        </p:nvSpPr>
        <p:spPr/>
        <p:txBody>
          <a:bodyPr/>
          <a:lstStyle/>
          <a:p>
            <a:r>
              <a:rPr lang="en-US" dirty="0"/>
              <a:t>Background: Constraint Extraction</a:t>
            </a:r>
          </a:p>
        </p:txBody>
      </p:sp>
      <p:sp>
        <p:nvSpPr>
          <p:cNvPr id="3" name="Content Placeholder 2">
            <a:extLst>
              <a:ext uri="{FF2B5EF4-FFF2-40B4-BE49-F238E27FC236}">
                <a16:creationId xmlns:a16="http://schemas.microsoft.com/office/drawing/2014/main" id="{30FD4A95-839D-6566-E2F9-6F4BE85F91D8}"/>
              </a:ext>
            </a:extLst>
          </p:cNvPr>
          <p:cNvSpPr>
            <a:spLocks noGrp="1"/>
          </p:cNvSpPr>
          <p:nvPr>
            <p:ph idx="1"/>
          </p:nvPr>
        </p:nvSpPr>
        <p:spPr/>
        <p:txBody>
          <a:bodyPr/>
          <a:lstStyle/>
          <a:p>
            <a:r>
              <a:rPr lang="en-US" dirty="0"/>
              <a:t>Conventional approaches</a:t>
            </a:r>
          </a:p>
          <a:p>
            <a:pPr lvl="1"/>
            <a:r>
              <a:rPr lang="en-US" dirty="0"/>
              <a:t>Pattern matching</a:t>
            </a:r>
          </a:p>
          <a:p>
            <a:pPr lvl="1"/>
            <a:r>
              <a:rPr lang="en-US" dirty="0"/>
              <a:t>Signal flow analysis</a:t>
            </a:r>
          </a:p>
          <a:p>
            <a:pPr lvl="1"/>
            <a:r>
              <a:rPr lang="en-US" dirty="0"/>
              <a:t>Graph isomorphism</a:t>
            </a:r>
          </a:p>
          <a:p>
            <a:r>
              <a:rPr lang="en-US" dirty="0"/>
              <a:t>Recent trends using GNN</a:t>
            </a:r>
          </a:p>
          <a:p>
            <a:pPr lvl="1"/>
            <a:r>
              <a:rPr lang="en-US" dirty="0"/>
              <a:t>Supervised learning</a:t>
            </a:r>
          </a:p>
          <a:p>
            <a:pPr lvl="1"/>
            <a:r>
              <a:rPr lang="en-US" dirty="0"/>
              <a:t>Graph similarity</a:t>
            </a:r>
          </a:p>
          <a:p>
            <a:endParaRPr lang="en-US" dirty="0"/>
          </a:p>
          <a:p>
            <a:pPr lvl="1"/>
            <a:endParaRPr lang="en-US" dirty="0"/>
          </a:p>
        </p:txBody>
      </p:sp>
      <p:pic>
        <p:nvPicPr>
          <p:cNvPr id="12" name="Picture 11">
            <a:extLst>
              <a:ext uri="{FF2B5EF4-FFF2-40B4-BE49-F238E27FC236}">
                <a16:creationId xmlns:a16="http://schemas.microsoft.com/office/drawing/2014/main" id="{3A155A09-A6C9-FE83-1E69-C32EC697956B}"/>
              </a:ext>
            </a:extLst>
          </p:cNvPr>
          <p:cNvPicPr>
            <a:picLocks noChangeAspect="1"/>
          </p:cNvPicPr>
          <p:nvPr/>
        </p:nvPicPr>
        <p:blipFill rotWithShape="1">
          <a:blip r:embed="rId3"/>
          <a:srcRect l="28355" t="10267" r="25455" b="4396"/>
          <a:stretch/>
        </p:blipFill>
        <p:spPr>
          <a:xfrm>
            <a:off x="6335405" y="1244210"/>
            <a:ext cx="5367647" cy="4270609"/>
          </a:xfrm>
          <a:prstGeom prst="rect">
            <a:avLst/>
          </a:prstGeom>
        </p:spPr>
      </p:pic>
      <p:sp>
        <p:nvSpPr>
          <p:cNvPr id="13" name="Google Shape;147;p5">
            <a:extLst>
              <a:ext uri="{FF2B5EF4-FFF2-40B4-BE49-F238E27FC236}">
                <a16:creationId xmlns:a16="http://schemas.microsoft.com/office/drawing/2014/main" id="{A3569A93-BF05-EE00-CA0A-A52B4A88BFE9}"/>
              </a:ext>
            </a:extLst>
          </p:cNvPr>
          <p:cNvSpPr txBox="1"/>
          <p:nvPr/>
        </p:nvSpPr>
        <p:spPr>
          <a:xfrm>
            <a:off x="8749378" y="5555795"/>
            <a:ext cx="1856865" cy="338514"/>
          </a:xfrm>
          <a:prstGeom prst="rect">
            <a:avLst/>
          </a:prstGeom>
          <a:noFill/>
          <a:ln>
            <a:noFill/>
          </a:ln>
        </p:spPr>
        <p:txBody>
          <a:bodyPr spcFirstLastPara="1" wrap="square" lIns="91425" tIns="45700" rIns="91425" bIns="45700" anchor="t" anchorCtr="0">
            <a:spAutoFit/>
          </a:bodyPr>
          <a:lstStyle/>
          <a:p>
            <a:r>
              <a:rPr lang="en-US" sz="1600" dirty="0">
                <a:latin typeface="Arial"/>
                <a:ea typeface="Arial"/>
                <a:cs typeface="Arial"/>
                <a:sym typeface="Arial"/>
                <a:hlinkClick r:id="rId4"/>
              </a:rPr>
              <a:t>[Gao+, 2021]</a:t>
            </a:r>
            <a:endParaRPr sz="1600" dirty="0">
              <a:latin typeface="Arial"/>
              <a:ea typeface="Arial"/>
              <a:cs typeface="Arial"/>
              <a:sym typeface="Arial"/>
            </a:endParaRPr>
          </a:p>
        </p:txBody>
      </p:sp>
      <p:sp>
        <p:nvSpPr>
          <p:cNvPr id="4" name="Slide Number Placeholder 3">
            <a:extLst>
              <a:ext uri="{FF2B5EF4-FFF2-40B4-BE49-F238E27FC236}">
                <a16:creationId xmlns:a16="http://schemas.microsoft.com/office/drawing/2014/main" id="{4766EADD-30C5-8665-A360-A1799C0631B3}"/>
              </a:ext>
            </a:extLst>
          </p:cNvPr>
          <p:cNvSpPr>
            <a:spLocks noGrp="1"/>
          </p:cNvSpPr>
          <p:nvPr>
            <p:ph type="sldNum" sz="quarter" idx="12"/>
          </p:nvPr>
        </p:nvSpPr>
        <p:spPr/>
        <p:txBody>
          <a:bodyPr/>
          <a:lstStyle/>
          <a:p>
            <a:fld id="{3B262475-B39C-4809-B838-6955B4973FE0}" type="slidenum">
              <a:rPr lang="en-US" smtClean="0"/>
              <a:t>7</a:t>
            </a:fld>
            <a:endParaRPr lang="en-US"/>
          </a:p>
        </p:txBody>
      </p:sp>
      <p:sp>
        <p:nvSpPr>
          <p:cNvPr id="8" name="TextBox 7">
            <a:extLst>
              <a:ext uri="{FF2B5EF4-FFF2-40B4-BE49-F238E27FC236}">
                <a16:creationId xmlns:a16="http://schemas.microsoft.com/office/drawing/2014/main" id="{43082666-4332-456E-BBB1-4E414CC5911D}"/>
              </a:ext>
            </a:extLst>
          </p:cNvPr>
          <p:cNvSpPr txBox="1"/>
          <p:nvPr/>
        </p:nvSpPr>
        <p:spPr>
          <a:xfrm>
            <a:off x="4277750" y="2707178"/>
            <a:ext cx="2408988" cy="584775"/>
          </a:xfrm>
          <a:prstGeom prst="rect">
            <a:avLst/>
          </a:prstGeom>
          <a:noFill/>
        </p:spPr>
        <p:txBody>
          <a:bodyPr wrap="square" rtlCol="0">
            <a:spAutoFit/>
          </a:bodyPr>
          <a:lstStyle/>
          <a:p>
            <a:r>
              <a:rPr lang="en-US" sz="3200" b="1" dirty="0">
                <a:solidFill>
                  <a:srgbClr val="FFA40B"/>
                </a:solidFill>
              </a:rPr>
              <a:t>Issue: Scale</a:t>
            </a:r>
          </a:p>
        </p:txBody>
      </p:sp>
      <p:sp>
        <p:nvSpPr>
          <p:cNvPr id="9" name="TextBox 8">
            <a:extLst>
              <a:ext uri="{FF2B5EF4-FFF2-40B4-BE49-F238E27FC236}">
                <a16:creationId xmlns:a16="http://schemas.microsoft.com/office/drawing/2014/main" id="{C800CF77-2849-B78F-B0F4-E5D3A80FA140}"/>
              </a:ext>
            </a:extLst>
          </p:cNvPr>
          <p:cNvSpPr txBox="1"/>
          <p:nvPr/>
        </p:nvSpPr>
        <p:spPr>
          <a:xfrm>
            <a:off x="3185612" y="4606259"/>
            <a:ext cx="3216354" cy="1077218"/>
          </a:xfrm>
          <a:prstGeom prst="rect">
            <a:avLst/>
          </a:prstGeom>
          <a:noFill/>
        </p:spPr>
        <p:txBody>
          <a:bodyPr wrap="square" rtlCol="0">
            <a:spAutoFit/>
          </a:bodyPr>
          <a:lstStyle/>
          <a:p>
            <a:r>
              <a:rPr lang="en-US" sz="3200" b="1" dirty="0">
                <a:solidFill>
                  <a:srgbClr val="FFA40B"/>
                </a:solidFill>
              </a:rPr>
              <a:t>Issue: </a:t>
            </a:r>
          </a:p>
          <a:p>
            <a:r>
              <a:rPr lang="en-US" sz="3200" b="1" dirty="0">
                <a:solidFill>
                  <a:srgbClr val="FFA40B"/>
                </a:solidFill>
              </a:rPr>
              <a:t>Label/Generality</a:t>
            </a:r>
          </a:p>
        </p:txBody>
      </p:sp>
    </p:spTree>
    <p:extLst>
      <p:ext uri="{BB962C8B-B14F-4D97-AF65-F5344CB8AC3E}">
        <p14:creationId xmlns:p14="http://schemas.microsoft.com/office/powerpoint/2010/main" val="308995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9A96-3A29-D51B-43AF-E6A5B16AE7E6}"/>
              </a:ext>
            </a:extLst>
          </p:cNvPr>
          <p:cNvSpPr>
            <a:spLocks noGrp="1"/>
          </p:cNvSpPr>
          <p:nvPr>
            <p:ph type="title"/>
          </p:nvPr>
        </p:nvSpPr>
        <p:spPr/>
        <p:txBody>
          <a:bodyPr/>
          <a:lstStyle/>
          <a:p>
            <a:r>
              <a:rPr lang="en-US" dirty="0"/>
              <a:t>Challenges in Automatic Constraint Extraction </a:t>
            </a:r>
          </a:p>
        </p:txBody>
      </p:sp>
      <p:sp>
        <p:nvSpPr>
          <p:cNvPr id="3" name="Content Placeholder 2">
            <a:extLst>
              <a:ext uri="{FF2B5EF4-FFF2-40B4-BE49-F238E27FC236}">
                <a16:creationId xmlns:a16="http://schemas.microsoft.com/office/drawing/2014/main" id="{7F055B01-8120-10AA-12BB-5C1691C73FBF}"/>
              </a:ext>
            </a:extLst>
          </p:cNvPr>
          <p:cNvSpPr>
            <a:spLocks noGrp="1"/>
          </p:cNvSpPr>
          <p:nvPr>
            <p:ph idx="1"/>
          </p:nvPr>
        </p:nvSpPr>
        <p:spPr>
          <a:xfrm>
            <a:off x="748747" y="1467816"/>
            <a:ext cx="10515600" cy="4351338"/>
          </a:xfrm>
        </p:spPr>
        <p:txBody>
          <a:bodyPr/>
          <a:lstStyle/>
          <a:p>
            <a:r>
              <a:rPr lang="en-US" dirty="0"/>
              <a:t>Specifically designed algorithm</a:t>
            </a:r>
          </a:p>
          <a:p>
            <a:pPr lvl="1"/>
            <a:r>
              <a:rPr lang="en-US" dirty="0"/>
              <a:t>Hard to transfer other constraint types</a:t>
            </a:r>
          </a:p>
          <a:p>
            <a:r>
              <a:rPr lang="en-US" dirty="0"/>
              <a:t>Supervised learning</a:t>
            </a:r>
          </a:p>
          <a:p>
            <a:pPr lvl="1"/>
            <a:r>
              <a:rPr lang="en-US" dirty="0"/>
              <a:t>Fewer labels for other constraints</a:t>
            </a:r>
            <a:endParaRPr lang="en-US" b="1" i="1" dirty="0">
              <a:solidFill>
                <a:srgbClr val="C00000"/>
              </a:solidFill>
            </a:endParaRPr>
          </a:p>
          <a:p>
            <a:pPr lvl="1"/>
            <a:r>
              <a:rPr lang="en-US" dirty="0"/>
              <a:t>Difficult to learn circuits </a:t>
            </a:r>
            <a:endParaRPr lang="en-US" b="1" i="1" dirty="0">
              <a:solidFill>
                <a:srgbClr val="C00000"/>
              </a:solidFill>
            </a:endParaRPr>
          </a:p>
          <a:p>
            <a:r>
              <a:rPr lang="en-US" dirty="0"/>
              <a:t>Our approach: pre-trained representation model + TAG architecture</a:t>
            </a:r>
          </a:p>
          <a:p>
            <a:endParaRPr lang="en-US" dirty="0"/>
          </a:p>
        </p:txBody>
      </p:sp>
      <p:pic>
        <p:nvPicPr>
          <p:cNvPr id="25" name="Picture 24" descr="A picture containing graphical user interface&#10;&#10;Description automatically generated">
            <a:extLst>
              <a:ext uri="{FF2B5EF4-FFF2-40B4-BE49-F238E27FC236}">
                <a16:creationId xmlns:a16="http://schemas.microsoft.com/office/drawing/2014/main" id="{16DDF72E-0CCA-3A13-6E37-3E5F04C451D0}"/>
              </a:ext>
            </a:extLst>
          </p:cNvPr>
          <p:cNvPicPr>
            <a:picLocks noChangeAspect="1"/>
          </p:cNvPicPr>
          <p:nvPr/>
        </p:nvPicPr>
        <p:blipFill>
          <a:blip r:embed="rId3"/>
          <a:stretch>
            <a:fillRect/>
          </a:stretch>
        </p:blipFill>
        <p:spPr>
          <a:xfrm>
            <a:off x="4252204" y="4108092"/>
            <a:ext cx="4459310" cy="2749908"/>
          </a:xfrm>
          <a:prstGeom prst="rect">
            <a:avLst/>
          </a:prstGeom>
        </p:spPr>
      </p:pic>
      <p:sp>
        <p:nvSpPr>
          <p:cNvPr id="4" name="Slide Number Placeholder 3">
            <a:extLst>
              <a:ext uri="{FF2B5EF4-FFF2-40B4-BE49-F238E27FC236}">
                <a16:creationId xmlns:a16="http://schemas.microsoft.com/office/drawing/2014/main" id="{CD615A67-2ACF-8317-AFFE-3B0FD0F9580F}"/>
              </a:ext>
            </a:extLst>
          </p:cNvPr>
          <p:cNvSpPr>
            <a:spLocks noGrp="1"/>
          </p:cNvSpPr>
          <p:nvPr>
            <p:ph type="sldNum" sz="quarter" idx="12"/>
          </p:nvPr>
        </p:nvSpPr>
        <p:spPr/>
        <p:txBody>
          <a:bodyPr/>
          <a:lstStyle/>
          <a:p>
            <a:fld id="{3B262475-B39C-4809-B838-6955B4973FE0}" type="slidenum">
              <a:rPr lang="en-US" smtClean="0"/>
              <a:t>8</a:t>
            </a:fld>
            <a:endParaRPr lang="en-US"/>
          </a:p>
        </p:txBody>
      </p:sp>
      <p:sp>
        <p:nvSpPr>
          <p:cNvPr id="5" name="TextBox 4">
            <a:extLst>
              <a:ext uri="{FF2B5EF4-FFF2-40B4-BE49-F238E27FC236}">
                <a16:creationId xmlns:a16="http://schemas.microsoft.com/office/drawing/2014/main" id="{F0DEF91F-A497-01E0-0D11-6CF05FD0E897}"/>
              </a:ext>
            </a:extLst>
          </p:cNvPr>
          <p:cNvSpPr txBox="1"/>
          <p:nvPr/>
        </p:nvSpPr>
        <p:spPr>
          <a:xfrm>
            <a:off x="6096000" y="2749908"/>
            <a:ext cx="2800895" cy="523220"/>
          </a:xfrm>
          <a:prstGeom prst="rect">
            <a:avLst/>
          </a:prstGeom>
          <a:noFill/>
        </p:spPr>
        <p:txBody>
          <a:bodyPr wrap="none" rtlCol="0">
            <a:spAutoFit/>
          </a:bodyPr>
          <a:lstStyle/>
          <a:p>
            <a:r>
              <a:rPr lang="en-US" sz="2800" dirty="0"/>
              <a:t>→ </a:t>
            </a:r>
            <a:r>
              <a:rPr lang="en-US" sz="2800" b="1" i="1" dirty="0">
                <a:solidFill>
                  <a:srgbClr val="C00000"/>
                </a:solidFill>
              </a:rPr>
              <a:t>Data Efficiency</a:t>
            </a:r>
            <a:endParaRPr lang="en-US" sz="2800" dirty="0"/>
          </a:p>
        </p:txBody>
      </p:sp>
      <p:sp>
        <p:nvSpPr>
          <p:cNvPr id="6" name="TextBox 5">
            <a:extLst>
              <a:ext uri="{FF2B5EF4-FFF2-40B4-BE49-F238E27FC236}">
                <a16:creationId xmlns:a16="http://schemas.microsoft.com/office/drawing/2014/main" id="{9050BC8A-8A4A-9A1D-8A4C-3EBDBF671CFD}"/>
              </a:ext>
            </a:extLst>
          </p:cNvPr>
          <p:cNvSpPr txBox="1"/>
          <p:nvPr/>
        </p:nvSpPr>
        <p:spPr>
          <a:xfrm>
            <a:off x="4586685" y="3120265"/>
            <a:ext cx="3382657" cy="523220"/>
          </a:xfrm>
          <a:prstGeom prst="rect">
            <a:avLst/>
          </a:prstGeom>
          <a:noFill/>
        </p:spPr>
        <p:txBody>
          <a:bodyPr wrap="none" rtlCol="0">
            <a:spAutoFit/>
          </a:bodyPr>
          <a:lstStyle/>
          <a:p>
            <a:r>
              <a:rPr lang="en-US" sz="2800" dirty="0"/>
              <a:t>→ </a:t>
            </a:r>
            <a:r>
              <a:rPr lang="en-US" sz="2800" b="1" i="1" dirty="0">
                <a:solidFill>
                  <a:srgbClr val="C00000"/>
                </a:solidFill>
              </a:rPr>
              <a:t>Model Expressivity</a:t>
            </a:r>
            <a:endParaRPr lang="en-US" sz="2800" dirty="0"/>
          </a:p>
        </p:txBody>
      </p:sp>
    </p:spTree>
    <p:extLst>
      <p:ext uri="{BB962C8B-B14F-4D97-AF65-F5344CB8AC3E}">
        <p14:creationId xmlns:p14="http://schemas.microsoft.com/office/powerpoint/2010/main" val="323507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0F6B-5B36-F55B-67FA-7FA48DCAE822}"/>
              </a:ext>
            </a:extLst>
          </p:cNvPr>
          <p:cNvSpPr>
            <a:spLocks noGrp="1"/>
          </p:cNvSpPr>
          <p:nvPr>
            <p:ph type="title"/>
          </p:nvPr>
        </p:nvSpPr>
        <p:spPr/>
        <p:txBody>
          <a:bodyPr/>
          <a:lstStyle/>
          <a:p>
            <a:r>
              <a:rPr lang="en-US" dirty="0"/>
              <a:t>A Broader View: Generalized Circuit Learning</a:t>
            </a:r>
          </a:p>
        </p:txBody>
      </p:sp>
      <p:pic>
        <p:nvPicPr>
          <p:cNvPr id="4" name="Picture 3">
            <a:extLst>
              <a:ext uri="{FF2B5EF4-FFF2-40B4-BE49-F238E27FC236}">
                <a16:creationId xmlns:a16="http://schemas.microsoft.com/office/drawing/2014/main" id="{C6E4E21E-D98C-18BA-0002-74D578A2520A}"/>
              </a:ext>
            </a:extLst>
          </p:cNvPr>
          <p:cNvPicPr>
            <a:picLocks noChangeAspect="1"/>
          </p:cNvPicPr>
          <p:nvPr/>
        </p:nvPicPr>
        <p:blipFill>
          <a:blip r:embed="rId2"/>
          <a:stretch>
            <a:fillRect/>
          </a:stretch>
        </p:blipFill>
        <p:spPr>
          <a:xfrm>
            <a:off x="1394254" y="1272747"/>
            <a:ext cx="3523735" cy="2591464"/>
          </a:xfrm>
          <a:prstGeom prst="rect">
            <a:avLst/>
          </a:prstGeom>
        </p:spPr>
      </p:pic>
      <p:sp>
        <p:nvSpPr>
          <p:cNvPr id="5" name="TextBox 4">
            <a:extLst>
              <a:ext uri="{FF2B5EF4-FFF2-40B4-BE49-F238E27FC236}">
                <a16:creationId xmlns:a16="http://schemas.microsoft.com/office/drawing/2014/main" id="{1440AD22-82A3-9A8F-0107-2F8CE4816ADC}"/>
              </a:ext>
            </a:extLst>
          </p:cNvPr>
          <p:cNvSpPr txBox="1"/>
          <p:nvPr/>
        </p:nvSpPr>
        <p:spPr>
          <a:xfrm>
            <a:off x="5867400" y="2222028"/>
            <a:ext cx="5093043" cy="830997"/>
          </a:xfrm>
          <a:prstGeom prst="rect">
            <a:avLst/>
          </a:prstGeom>
          <a:noFill/>
        </p:spPr>
        <p:txBody>
          <a:bodyPr wrap="square" rtlCol="0">
            <a:spAutoFit/>
          </a:bodyPr>
          <a:lstStyle/>
          <a:p>
            <a:r>
              <a:rPr lang="en-US" sz="2400" dirty="0"/>
              <a:t>Contrastive learning to learn netlist functionality </a:t>
            </a:r>
            <a:r>
              <a:rPr lang="en-US" sz="2400" dirty="0">
                <a:hlinkClick r:id="rId3"/>
              </a:rPr>
              <a:t>[Wang+, DAC22]</a:t>
            </a:r>
            <a:endParaRPr lang="en-US" sz="2400" dirty="0"/>
          </a:p>
        </p:txBody>
      </p:sp>
      <p:pic>
        <p:nvPicPr>
          <p:cNvPr id="6" name="Picture 5">
            <a:extLst>
              <a:ext uri="{FF2B5EF4-FFF2-40B4-BE49-F238E27FC236}">
                <a16:creationId xmlns:a16="http://schemas.microsoft.com/office/drawing/2014/main" id="{F4092E24-9CC2-9A6C-DC0E-4F9CF8538BB0}"/>
              </a:ext>
            </a:extLst>
          </p:cNvPr>
          <p:cNvPicPr>
            <a:picLocks noChangeAspect="1"/>
          </p:cNvPicPr>
          <p:nvPr/>
        </p:nvPicPr>
        <p:blipFill>
          <a:blip r:embed="rId4"/>
          <a:stretch>
            <a:fillRect/>
          </a:stretch>
        </p:blipFill>
        <p:spPr>
          <a:xfrm>
            <a:off x="218303" y="4395551"/>
            <a:ext cx="7772400" cy="1956880"/>
          </a:xfrm>
          <a:prstGeom prst="rect">
            <a:avLst/>
          </a:prstGeom>
        </p:spPr>
      </p:pic>
      <p:sp>
        <p:nvSpPr>
          <p:cNvPr id="7" name="TextBox 6">
            <a:extLst>
              <a:ext uri="{FF2B5EF4-FFF2-40B4-BE49-F238E27FC236}">
                <a16:creationId xmlns:a16="http://schemas.microsoft.com/office/drawing/2014/main" id="{D6F30E78-E0C7-FE48-533A-BB2EB254B39C}"/>
              </a:ext>
            </a:extLst>
          </p:cNvPr>
          <p:cNvSpPr txBox="1"/>
          <p:nvPr/>
        </p:nvSpPr>
        <p:spPr>
          <a:xfrm>
            <a:off x="8202826" y="4958492"/>
            <a:ext cx="3770871" cy="830997"/>
          </a:xfrm>
          <a:prstGeom prst="rect">
            <a:avLst/>
          </a:prstGeom>
          <a:noFill/>
        </p:spPr>
        <p:txBody>
          <a:bodyPr wrap="square" rtlCol="0">
            <a:spAutoFit/>
          </a:bodyPr>
          <a:lstStyle/>
          <a:p>
            <a:r>
              <a:rPr lang="en-US" sz="2400" dirty="0"/>
              <a:t>To learn AIG graph output distribution </a:t>
            </a:r>
            <a:r>
              <a:rPr lang="en-US" sz="2400" dirty="0">
                <a:hlinkClick r:id="rId5"/>
              </a:rPr>
              <a:t>[Li+, DAC22]</a:t>
            </a:r>
            <a:endParaRPr lang="en-US" sz="2400" dirty="0"/>
          </a:p>
        </p:txBody>
      </p:sp>
      <p:sp>
        <p:nvSpPr>
          <p:cNvPr id="3" name="Slide Number Placeholder 2">
            <a:extLst>
              <a:ext uri="{FF2B5EF4-FFF2-40B4-BE49-F238E27FC236}">
                <a16:creationId xmlns:a16="http://schemas.microsoft.com/office/drawing/2014/main" id="{E086036B-15B1-4156-E4A3-EBEBEA31E33A}"/>
              </a:ext>
            </a:extLst>
          </p:cNvPr>
          <p:cNvSpPr>
            <a:spLocks noGrp="1"/>
          </p:cNvSpPr>
          <p:nvPr>
            <p:ph type="sldNum" sz="quarter" idx="12"/>
          </p:nvPr>
        </p:nvSpPr>
        <p:spPr/>
        <p:txBody>
          <a:bodyPr/>
          <a:lstStyle/>
          <a:p>
            <a:fld id="{3B262475-B39C-4809-B838-6955B4973FE0}" type="slidenum">
              <a:rPr lang="en-US" smtClean="0"/>
              <a:t>9</a:t>
            </a:fld>
            <a:endParaRPr lang="en-US"/>
          </a:p>
        </p:txBody>
      </p:sp>
    </p:spTree>
    <p:extLst>
      <p:ext uri="{BB962C8B-B14F-4D97-AF65-F5344CB8AC3E}">
        <p14:creationId xmlns:p14="http://schemas.microsoft.com/office/powerpoint/2010/main" val="1246396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4717</TotalTime>
  <Words>5734</Words>
  <Application>Microsoft Macintosh PowerPoint</Application>
  <PresentationFormat>Widescreen</PresentationFormat>
  <Paragraphs>802</Paragraphs>
  <Slides>40</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Helvetica Neue</vt:lpstr>
      <vt:lpstr>Office Theme</vt:lpstr>
      <vt:lpstr>TAG: Learning Circuit Spatial Embedding From Layouts</vt:lpstr>
      <vt:lpstr>Outline</vt:lpstr>
      <vt:lpstr>The Analog and Mixed-Signal Design Problem</vt:lpstr>
      <vt:lpstr>Background: Constraint and Parameters</vt:lpstr>
      <vt:lpstr>Background: Constraints and Parameters</vt:lpstr>
      <vt:lpstr>Background: Constraint Extraction</vt:lpstr>
      <vt:lpstr>Background: Constraint Extraction</vt:lpstr>
      <vt:lpstr>Challenges in Automatic Constraint Extraction </vt:lpstr>
      <vt:lpstr>A Broader View: Generalized Circuit Learning</vt:lpstr>
      <vt:lpstr>Method: TAG Pre-trained Model</vt:lpstr>
      <vt:lpstr>Unsupervised Placement Distance Prediction</vt:lpstr>
      <vt:lpstr>Normalized Placement Distance</vt:lpstr>
      <vt:lpstr>Normalized Placement Distance</vt:lpstr>
      <vt:lpstr>TAG Model Architecture</vt:lpstr>
      <vt:lpstr>Graph: Graph Representation and GNN Model</vt:lpstr>
      <vt:lpstr>Graph: GNN Network</vt:lpstr>
      <vt:lpstr>Graph: GNN Network</vt:lpstr>
      <vt:lpstr>Text: Naming in Netlists</vt:lpstr>
      <vt:lpstr>Text: Encoding Natural Language Into Vectors</vt:lpstr>
      <vt:lpstr>Text: Encoding Natural Language Into Vectors</vt:lpstr>
      <vt:lpstr>Self-Attention: Aggregate Information In A Circuit</vt:lpstr>
      <vt:lpstr>Self-Attention: Aggregate Information In A Circuit</vt:lpstr>
      <vt:lpstr>Self-Attention: Aggregate Information In A Circuit</vt:lpstr>
      <vt:lpstr>TAG: Complete Model Architecture</vt:lpstr>
      <vt:lpstr>Experimental Results: Pre-Training</vt:lpstr>
      <vt:lpstr>Case Study 1: Predicting Layout Matching </vt:lpstr>
      <vt:lpstr>Case Study 2: Predicting Wirelength</vt:lpstr>
      <vt:lpstr>Case Study 3: Predicting Parasitics</vt:lpstr>
      <vt:lpstr>Conclusion</vt:lpstr>
      <vt:lpstr>Thanks Q&amp;A</vt:lpstr>
      <vt:lpstr>Pre-Training To Predict Relative Distance</vt:lpstr>
      <vt:lpstr>Backup</vt:lpstr>
      <vt:lpstr>Analog Circuit Learning</vt:lpstr>
      <vt:lpstr>Challenges in GNN-Based Circuit Learning</vt:lpstr>
      <vt:lpstr>Graph: GNN Network</vt:lpstr>
      <vt:lpstr>Graph: GNN Network</vt:lpstr>
      <vt:lpstr>Self-Attention: Aggregate Information In A Circuit</vt:lpstr>
      <vt:lpstr>Text: Encoding Natural Language Into Vectors</vt:lpstr>
      <vt:lpstr>Pre-Training To Predict Relative Distance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Hough,Mackenzie C</dc:creator>
  <cp:lastModifiedBy>Zhu, Keren</cp:lastModifiedBy>
  <cp:revision>45</cp:revision>
  <dcterms:created xsi:type="dcterms:W3CDTF">2021-07-01T20:33:07Z</dcterms:created>
  <dcterms:modified xsi:type="dcterms:W3CDTF">2022-11-01T05:18:07Z</dcterms:modified>
</cp:coreProperties>
</file>